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4350" y="4045254"/>
            <a:ext cx="3852869" cy="595060"/>
            <a:chOff x="0" y="0"/>
            <a:chExt cx="2168051" cy="196671"/>
          </a:xfrm>
        </p:grpSpPr>
        <p:sp>
          <p:nvSpPr>
            <p:cNvPr id="4" name="Freeform 4"/>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miter/>
            </a:ln>
          </p:spPr>
          <p:txBody>
            <a:bodyPr/>
            <a:lstStyle/>
            <a:p>
              <a:endParaRPr lang="en-US" sz="900"/>
            </a:p>
          </p:txBody>
        </p:sp>
        <p:sp>
          <p:nvSpPr>
            <p:cNvPr id="5" name="TextBox 5"/>
            <p:cNvSpPr txBox="1"/>
            <p:nvPr/>
          </p:nvSpPr>
          <p:spPr>
            <a:xfrm>
              <a:off x="0" y="-19050"/>
              <a:ext cx="812800" cy="831850"/>
            </a:xfrm>
            <a:prstGeom prst="rect">
              <a:avLst/>
            </a:prstGeom>
          </p:spPr>
          <p:txBody>
            <a:bodyPr lIns="17280" tIns="17280" rIns="17280" bIns="17280" rtlCol="0" anchor="ctr"/>
            <a:lstStyle/>
            <a:p>
              <a:pPr algn="ctr">
                <a:lnSpc>
                  <a:spcPts val="581"/>
                </a:lnSpc>
              </a:pPr>
              <a:endParaRPr sz="900"/>
            </a:p>
          </p:txBody>
        </p:sp>
      </p:grpSp>
      <p:sp>
        <p:nvSpPr>
          <p:cNvPr id="6" name="Freeform 6"/>
          <p:cNvSpPr/>
          <p:nvPr/>
        </p:nvSpPr>
        <p:spPr>
          <a:xfrm>
            <a:off x="4433894" y="-30475"/>
            <a:ext cx="4537790" cy="6182527"/>
          </a:xfrm>
          <a:custGeom>
            <a:avLst/>
            <a:gdLst/>
            <a:ahLst/>
            <a:cxnLst/>
            <a:rect l="l" t="t" r="r" b="b"/>
            <a:pathLst>
              <a:path w="9075579" h="12365054">
                <a:moveTo>
                  <a:pt x="0" y="0"/>
                </a:moveTo>
                <a:lnTo>
                  <a:pt x="9075579" y="0"/>
                </a:lnTo>
                <a:lnTo>
                  <a:pt x="9075579" y="12365054"/>
                </a:lnTo>
                <a:lnTo>
                  <a:pt x="0" y="12365054"/>
                </a:lnTo>
                <a:lnTo>
                  <a:pt x="0" y="0"/>
                </a:lnTo>
                <a:close/>
              </a:path>
            </a:pathLst>
          </a:custGeom>
          <a:blipFill>
            <a:blip r:embed="rId2"/>
            <a:stretch>
              <a:fillRect/>
            </a:stretch>
          </a:blipFill>
        </p:spPr>
        <p:txBody>
          <a:bodyPr/>
          <a:lstStyle/>
          <a:p>
            <a:endParaRPr lang="en-US" sz="900"/>
          </a:p>
        </p:txBody>
      </p:sp>
      <p:sp>
        <p:nvSpPr>
          <p:cNvPr id="7" name="TextBox 7"/>
          <p:cNvSpPr txBox="1"/>
          <p:nvPr/>
        </p:nvSpPr>
        <p:spPr>
          <a:xfrm>
            <a:off x="145901" y="3103651"/>
            <a:ext cx="4150353" cy="280461"/>
          </a:xfrm>
          <a:prstGeom prst="rect">
            <a:avLst/>
          </a:prstGeom>
        </p:spPr>
        <p:txBody>
          <a:bodyPr wrap="square" lIns="0" tIns="0" rIns="0" bIns="0" rtlCol="0" anchor="t">
            <a:spAutoFit/>
          </a:bodyPr>
          <a:lstStyle/>
          <a:p>
            <a:pPr algn="ctr">
              <a:lnSpc>
                <a:spcPts val="2140"/>
              </a:lnSpc>
            </a:pPr>
            <a:r>
              <a:rPr lang="en-US" sz="2400" b="1" dirty="0">
                <a:solidFill>
                  <a:srgbClr val="FF0000"/>
                </a:solidFill>
                <a:latin typeface="Arial" pitchFamily="34" charset="0"/>
                <a:cs typeface="Arial" pitchFamily="34" charset="0"/>
              </a:rPr>
              <a:t>Metabolism of Microbes</a:t>
            </a:r>
            <a:endParaRPr lang="en-US" sz="2400" spc="24" dirty="0">
              <a:solidFill>
                <a:srgbClr val="0E0340"/>
              </a:solidFill>
              <a:latin typeface="Anton"/>
            </a:endParaRPr>
          </a:p>
        </p:txBody>
      </p:sp>
      <p:grpSp>
        <p:nvGrpSpPr>
          <p:cNvPr id="8" name="Group 8"/>
          <p:cNvGrpSpPr/>
          <p:nvPr/>
        </p:nvGrpSpPr>
        <p:grpSpPr>
          <a:xfrm>
            <a:off x="514350" y="4608998"/>
            <a:ext cx="3009752" cy="1543053"/>
            <a:chOff x="0" y="-67524"/>
            <a:chExt cx="1585384" cy="812800"/>
          </a:xfrm>
        </p:grpSpPr>
        <p:sp>
          <p:nvSpPr>
            <p:cNvPr id="9" name="Freeform 9"/>
            <p:cNvSpPr/>
            <p:nvPr/>
          </p:nvSpPr>
          <p:spPr>
            <a:xfrm>
              <a:off x="0" y="0"/>
              <a:ext cx="1585384" cy="194984"/>
            </a:xfrm>
            <a:custGeom>
              <a:avLst/>
              <a:gdLst/>
              <a:ahLst/>
              <a:cxnLst/>
              <a:rect l="l" t="t" r="r" b="b"/>
              <a:pathLst>
                <a:path w="1585384" h="194984">
                  <a:moveTo>
                    <a:pt x="0" y="0"/>
                  </a:moveTo>
                  <a:lnTo>
                    <a:pt x="1585384" y="0"/>
                  </a:lnTo>
                  <a:lnTo>
                    <a:pt x="1585384" y="194984"/>
                  </a:lnTo>
                  <a:lnTo>
                    <a:pt x="0" y="194984"/>
                  </a:lnTo>
                  <a:close/>
                </a:path>
              </a:pathLst>
            </a:custGeom>
            <a:solidFill>
              <a:srgbClr val="FBFBF9"/>
            </a:solidFill>
          </p:spPr>
          <p:txBody>
            <a:bodyPr/>
            <a:lstStyle/>
            <a:p>
              <a:endParaRPr lang="en-US" sz="900"/>
            </a:p>
          </p:txBody>
        </p:sp>
        <p:sp>
          <p:nvSpPr>
            <p:cNvPr id="10" name="TextBox 10"/>
            <p:cNvSpPr txBox="1"/>
            <p:nvPr/>
          </p:nvSpPr>
          <p:spPr>
            <a:xfrm>
              <a:off x="23621" y="-67524"/>
              <a:ext cx="1530272" cy="812800"/>
            </a:xfrm>
            <a:prstGeom prst="rect">
              <a:avLst/>
            </a:prstGeom>
          </p:spPr>
          <p:txBody>
            <a:bodyPr lIns="82550" tIns="82550" rIns="82550" bIns="82550" rtlCol="0" anchor="ctr"/>
            <a:lstStyle/>
            <a:p>
              <a:pPr algn="ctr">
                <a:lnSpc>
                  <a:spcPts val="1298"/>
                </a:lnSpc>
              </a:pPr>
              <a:r>
                <a:rPr lang="en-US" sz="1600" b="1" dirty="0" err="1">
                  <a:latin typeface="TT Chocolates Bold"/>
                </a:rPr>
                <a:t>Prof.Dr</a:t>
              </a:r>
              <a:r>
                <a:rPr lang="en-US" sz="1600" b="1" dirty="0">
                  <a:latin typeface="TT Chocolates Bold"/>
                </a:rPr>
                <a:t>. Saad S. Mahdi Al-Amara</a:t>
              </a:r>
            </a:p>
          </p:txBody>
        </p:sp>
      </p:grpSp>
      <p:sp>
        <p:nvSpPr>
          <p:cNvPr id="11" name="TextBox 11"/>
          <p:cNvSpPr txBox="1"/>
          <p:nvPr/>
        </p:nvSpPr>
        <p:spPr>
          <a:xfrm>
            <a:off x="914400" y="958596"/>
            <a:ext cx="4191000" cy="179152"/>
          </a:xfrm>
          <a:prstGeom prst="rect">
            <a:avLst/>
          </a:prstGeom>
        </p:spPr>
        <p:txBody>
          <a:bodyPr wrap="square" lIns="0" tIns="0" rIns="0" bIns="0" rtlCol="0" anchor="t">
            <a:spAutoFit/>
          </a:bodyPr>
          <a:lstStyle/>
          <a:p>
            <a:pPr>
              <a:lnSpc>
                <a:spcPts val="1298"/>
              </a:lnSpc>
            </a:pPr>
            <a:r>
              <a:rPr lang="en-US" sz="1600" b="1" dirty="0">
                <a:solidFill>
                  <a:srgbClr val="231076"/>
                </a:solidFill>
                <a:latin typeface="TT Chocolates Bold"/>
              </a:rPr>
              <a:t>UNIVERSITY OF BASRAH / COLLEGE OF SCIENCE  </a:t>
            </a:r>
          </a:p>
        </p:txBody>
      </p:sp>
      <p:sp>
        <p:nvSpPr>
          <p:cNvPr id="12" name="TextBox 12"/>
          <p:cNvSpPr txBox="1"/>
          <p:nvPr/>
        </p:nvSpPr>
        <p:spPr>
          <a:xfrm>
            <a:off x="559193" y="2363983"/>
            <a:ext cx="4486101" cy="169534"/>
          </a:xfrm>
          <a:prstGeom prst="rect">
            <a:avLst/>
          </a:prstGeom>
        </p:spPr>
        <p:txBody>
          <a:bodyPr lIns="0" tIns="0" rIns="0" bIns="0" rtlCol="0" anchor="t">
            <a:spAutoFit/>
          </a:bodyPr>
          <a:lstStyle/>
          <a:p>
            <a:pPr>
              <a:lnSpc>
                <a:spcPts val="1200"/>
              </a:lnSpc>
            </a:pPr>
            <a:r>
              <a:rPr lang="en-US" sz="1600" b="1" dirty="0">
                <a:solidFill>
                  <a:srgbClr val="0E0340"/>
                </a:solidFill>
                <a:latin typeface="TT Chocolates Ultra-Bold"/>
              </a:rPr>
              <a:t>LECTURE PhD. 4</a:t>
            </a:r>
          </a:p>
        </p:txBody>
      </p:sp>
      <p:sp>
        <p:nvSpPr>
          <p:cNvPr id="13" name="TextBox 13"/>
          <p:cNvSpPr txBox="1"/>
          <p:nvPr/>
        </p:nvSpPr>
        <p:spPr>
          <a:xfrm>
            <a:off x="762802" y="4241858"/>
            <a:ext cx="3690142" cy="224420"/>
          </a:xfrm>
          <a:prstGeom prst="rect">
            <a:avLst/>
          </a:prstGeom>
        </p:spPr>
        <p:txBody>
          <a:bodyPr lIns="0" tIns="0" rIns="0" bIns="0" rtlCol="0" anchor="t">
            <a:spAutoFit/>
          </a:bodyPr>
          <a:lstStyle/>
          <a:p>
            <a:pPr>
              <a:lnSpc>
                <a:spcPts val="1723"/>
              </a:lnSpc>
            </a:pPr>
            <a:r>
              <a:rPr lang="en-US" b="1" dirty="0">
                <a:solidFill>
                  <a:srgbClr val="0E0340"/>
                </a:solidFill>
                <a:latin typeface="TT Chocolates"/>
              </a:rPr>
              <a:t>Department of Biology</a:t>
            </a:r>
          </a:p>
        </p:txBody>
      </p:sp>
      <p:pic>
        <p:nvPicPr>
          <p:cNvPr id="1026" name="Picture 25" descr="شعار الكلية">
            <a:extLst>
              <a:ext uri="{FF2B5EF4-FFF2-40B4-BE49-F238E27FC236}">
                <a16:creationId xmlns:a16="http://schemas.microsoft.com/office/drawing/2014/main" id="{B3DE5048-8FD3-6CD1-655D-E37CD07832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294" y="609600"/>
            <a:ext cx="688496" cy="66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E418E5DB-3FFC-1C0A-9307-3EB7FDDE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11" y="653685"/>
            <a:ext cx="628390" cy="73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69880"/>
            <a:ext cx="8534400" cy="3416320"/>
          </a:xfrm>
          <a:prstGeom prst="rect">
            <a:avLst/>
          </a:prstGeom>
        </p:spPr>
        <p:txBody>
          <a:bodyPr wrap="square">
            <a:spAutoFit/>
          </a:bodyPr>
          <a:lstStyle/>
          <a:p>
            <a:pPr algn="just">
              <a:buClr>
                <a:srgbClr val="002060"/>
              </a:buClr>
              <a:buFont typeface="Wingdings" pitchFamily="2" charset="2"/>
              <a:buChar char="Ø"/>
            </a:pPr>
            <a:r>
              <a:rPr lang="en-US" b="1" dirty="0"/>
              <a:t>The first three levels of structure arise when a single </a:t>
            </a:r>
            <a:r>
              <a:rPr lang="en-US" b="1" dirty="0">
                <a:solidFill>
                  <a:srgbClr val="FF0000"/>
                </a:solidFill>
              </a:rPr>
              <a:t>polypeptide chain </a:t>
            </a:r>
            <a:r>
              <a:rPr lang="en-US" b="1" dirty="0"/>
              <a:t>undergoes an automatic folding  process and achieves stability by forming </a:t>
            </a:r>
            <a:r>
              <a:rPr lang="en-US" b="1" dirty="0" err="1"/>
              <a:t>disulfde</a:t>
            </a:r>
            <a:r>
              <a:rPr lang="en-US" b="1" dirty="0"/>
              <a:t> and other</a:t>
            </a:r>
            <a:br>
              <a:rPr lang="en-US" b="1" dirty="0"/>
            </a:br>
            <a:r>
              <a:rPr lang="en-US" b="1" dirty="0"/>
              <a:t>types of bonds. </a:t>
            </a:r>
          </a:p>
          <a:p>
            <a:pPr algn="just"/>
            <a:endParaRPr lang="en-US" b="1" dirty="0"/>
          </a:p>
          <a:p>
            <a:pPr algn="just">
              <a:buFont typeface="Wingdings" pitchFamily="2" charset="2"/>
              <a:buChar char="Ø"/>
            </a:pPr>
            <a:r>
              <a:rPr lang="en-US" b="1" dirty="0">
                <a:solidFill>
                  <a:srgbClr val="0070C0"/>
                </a:solidFill>
              </a:rPr>
              <a:t>Folding</a:t>
            </a:r>
            <a:r>
              <a:rPr lang="en-US" b="1" dirty="0"/>
              <a:t> causes the surface of the apoenzyme to acquire </a:t>
            </a:r>
            <a:r>
              <a:rPr lang="en-US" b="1" dirty="0">
                <a:solidFill>
                  <a:srgbClr val="0070C0"/>
                </a:solidFill>
              </a:rPr>
              <a:t>three-dimensional</a:t>
            </a:r>
            <a:r>
              <a:rPr lang="en-US" b="1" dirty="0"/>
              <a:t> features that result in the enzyme’s specify city for substrates. </a:t>
            </a:r>
          </a:p>
          <a:p>
            <a:pPr algn="just"/>
            <a:endParaRPr lang="en-US" b="1" dirty="0"/>
          </a:p>
          <a:p>
            <a:pPr algn="just">
              <a:buFont typeface="Wingdings" pitchFamily="2" charset="2"/>
              <a:buChar char="Ø"/>
            </a:pPr>
            <a:r>
              <a:rPr lang="en-US" b="1" dirty="0"/>
              <a:t>The actual site where the substrate binds is a crevice or groove called the </a:t>
            </a:r>
            <a:r>
              <a:rPr lang="en-US" b="1" dirty="0">
                <a:solidFill>
                  <a:srgbClr val="00B050"/>
                </a:solidFill>
              </a:rPr>
              <a:t>active site</a:t>
            </a:r>
            <a:r>
              <a:rPr lang="en-US" b="1" dirty="0"/>
              <a:t>, or </a:t>
            </a:r>
            <a:r>
              <a:rPr lang="en-US" b="1" dirty="0">
                <a:solidFill>
                  <a:srgbClr val="00B050"/>
                </a:solidFill>
              </a:rPr>
              <a:t>catalytic site</a:t>
            </a:r>
            <a:r>
              <a:rPr lang="en-US" b="1" dirty="0"/>
              <a:t>, and there can be from one to several such sites (see figure 2.3). </a:t>
            </a:r>
          </a:p>
          <a:p>
            <a:pPr algn="just"/>
            <a:endParaRPr lang="en-US" b="1" dirty="0"/>
          </a:p>
          <a:p>
            <a:pPr algn="just">
              <a:buFont typeface="Wingdings" pitchFamily="2" charset="2"/>
              <a:buChar char="Ø"/>
            </a:pPr>
            <a:r>
              <a:rPr lang="en-US" b="1" dirty="0"/>
              <a:t>Each type of enzyme has a different primary structure (type and sequence of amino acids), variations in folding, and unique active sites.</a:t>
            </a:r>
            <a:endParaRPr lang="en-US" dirty="0"/>
          </a:p>
        </p:txBody>
      </p:sp>
      <p:sp>
        <p:nvSpPr>
          <p:cNvPr id="6" name="Rectangle 5"/>
          <p:cNvSpPr/>
          <p:nvPr/>
        </p:nvSpPr>
        <p:spPr>
          <a:xfrm>
            <a:off x="228600" y="4293275"/>
            <a:ext cx="8686800" cy="2031325"/>
          </a:xfrm>
          <a:prstGeom prst="rect">
            <a:avLst/>
          </a:prstGeom>
        </p:spPr>
        <p:txBody>
          <a:bodyPr wrap="square">
            <a:spAutoFit/>
          </a:bodyPr>
          <a:lstStyle/>
          <a:p>
            <a:r>
              <a:rPr lang="en-US" b="1" dirty="0">
                <a:solidFill>
                  <a:srgbClr val="FF0000"/>
                </a:solidFill>
              </a:rPr>
              <a:t>Enzyme-Substrate Interactions </a:t>
            </a:r>
          </a:p>
          <a:p>
            <a:endParaRPr lang="en-US" b="1" dirty="0">
              <a:solidFill>
                <a:srgbClr val="FF0000"/>
              </a:solidFill>
            </a:endParaRPr>
          </a:p>
          <a:p>
            <a:pPr>
              <a:buFont typeface="Wingdings" pitchFamily="2" charset="2"/>
              <a:buChar char="ü"/>
            </a:pPr>
            <a:r>
              <a:rPr lang="en-US" b="1" dirty="0"/>
              <a:t>For a reaction to take place, a temporary </a:t>
            </a:r>
            <a:r>
              <a:rPr lang="en-US" b="1" dirty="0">
                <a:solidFill>
                  <a:srgbClr val="FF0000"/>
                </a:solidFill>
              </a:rPr>
              <a:t>enzyme-substrate</a:t>
            </a:r>
            <a:r>
              <a:rPr lang="en-US" b="1" dirty="0"/>
              <a:t> union must occur at the active site (figure 2.4).</a:t>
            </a:r>
          </a:p>
          <a:p>
            <a:endParaRPr lang="en-US" b="1" dirty="0"/>
          </a:p>
          <a:p>
            <a:pPr>
              <a:buFont typeface="Wingdings" pitchFamily="2" charset="2"/>
              <a:buChar char="ü"/>
            </a:pPr>
            <a:r>
              <a:rPr lang="en-US" b="1" dirty="0"/>
              <a:t> The fit is so specific that it is often described as a “lock-and-key” fit in  which the substrate is inserted into the active site’s pocket.</a:t>
            </a:r>
          </a:p>
        </p:txBody>
      </p:sp>
      <p:sp>
        <p:nvSpPr>
          <p:cNvPr id="7" name="Freeform 3">
            <a:extLst>
              <a:ext uri="{FF2B5EF4-FFF2-40B4-BE49-F238E27FC236}">
                <a16:creationId xmlns:a16="http://schemas.microsoft.com/office/drawing/2014/main" id="{A4CC0A82-E3CE-4B6B-8BF2-D8719E22DEAC}"/>
              </a:ext>
            </a:extLst>
          </p:cNvPr>
          <p:cNvSpPr/>
          <p:nvPr/>
        </p:nvSpPr>
        <p:spPr>
          <a:xfrm>
            <a:off x="8077200" y="5788496"/>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261479"/>
            <a:ext cx="8763000" cy="2862322"/>
          </a:xfrm>
          <a:prstGeom prst="rect">
            <a:avLst/>
          </a:prstGeom>
        </p:spPr>
        <p:txBody>
          <a:bodyPr wrap="square">
            <a:spAutoFit/>
          </a:bodyPr>
          <a:lstStyle/>
          <a:p>
            <a:endParaRPr lang="en-US" dirty="0"/>
          </a:p>
          <a:p>
            <a:pPr>
              <a:buFont typeface="Wingdings" pitchFamily="2" charset="2"/>
              <a:buChar char="§"/>
            </a:pPr>
            <a:r>
              <a:rPr lang="en-US" b="1" dirty="0"/>
              <a:t>The bonds formed between the substrate and enzyme are weak and, of necessity, easily reversible. </a:t>
            </a:r>
            <a:endParaRPr lang="en-US" dirty="0"/>
          </a:p>
          <a:p>
            <a:endParaRPr lang="en-US" dirty="0"/>
          </a:p>
          <a:p>
            <a:pPr>
              <a:buFont typeface="Wingdings" pitchFamily="2" charset="2"/>
              <a:buChar char="§"/>
            </a:pPr>
            <a:r>
              <a:rPr lang="en-US" b="1" dirty="0"/>
              <a:t>Once the </a:t>
            </a:r>
            <a:r>
              <a:rPr lang="en-US" b="1" dirty="0" err="1">
                <a:solidFill>
                  <a:srgbClr val="002060"/>
                </a:solidFill>
              </a:rPr>
              <a:t>enzymesubstrate</a:t>
            </a:r>
            <a:r>
              <a:rPr lang="en-US" b="1" dirty="0"/>
              <a:t> complex has formed, appropriate reactions occur on</a:t>
            </a:r>
            <a:br>
              <a:rPr lang="en-US" b="1" dirty="0"/>
            </a:br>
            <a:r>
              <a:rPr lang="en-US" b="1" dirty="0"/>
              <a:t>the substrate, often with the aid of </a:t>
            </a:r>
            <a:r>
              <a:rPr lang="en-US" b="1" dirty="0">
                <a:solidFill>
                  <a:srgbClr val="FF0000"/>
                </a:solidFill>
              </a:rPr>
              <a:t>a cofactor</a:t>
            </a:r>
            <a:r>
              <a:rPr lang="en-US" b="1" dirty="0"/>
              <a:t>, and a product is formed and released. </a:t>
            </a:r>
          </a:p>
          <a:p>
            <a:endParaRPr lang="en-US" b="1" dirty="0"/>
          </a:p>
          <a:p>
            <a:pPr>
              <a:buFont typeface="Wingdings" pitchFamily="2" charset="2"/>
              <a:buChar char="§"/>
            </a:pPr>
            <a:r>
              <a:rPr lang="en-US" b="1" dirty="0"/>
              <a:t>The enzyme can then attach to another substrate molecule and repeat this action , Although enzymes can potentially </a:t>
            </a:r>
            <a:r>
              <a:rPr lang="en-US" b="1" dirty="0">
                <a:solidFill>
                  <a:srgbClr val="FF0000"/>
                </a:solidFill>
              </a:rPr>
              <a:t>catalyze</a:t>
            </a:r>
            <a:r>
              <a:rPr lang="en-US" b="1" dirty="0"/>
              <a:t> reactions in both directions .</a:t>
            </a:r>
            <a:br>
              <a:rPr lang="en-US" b="1" dirty="0"/>
            </a:br>
            <a:endParaRPr lang="en-US" b="1" dirty="0"/>
          </a:p>
        </p:txBody>
      </p:sp>
      <p:pic>
        <p:nvPicPr>
          <p:cNvPr id="4098" name="Picture 2"/>
          <p:cNvPicPr>
            <a:picLocks noChangeAspect="1" noChangeArrowheads="1"/>
          </p:cNvPicPr>
          <p:nvPr/>
        </p:nvPicPr>
        <p:blipFill>
          <a:blip r:embed="rId2" cstate="print"/>
          <a:srcRect/>
          <a:stretch>
            <a:fillRect/>
          </a:stretch>
        </p:blipFill>
        <p:spPr bwMode="auto">
          <a:xfrm>
            <a:off x="381001" y="457200"/>
            <a:ext cx="5257799" cy="2819400"/>
          </a:xfrm>
          <a:prstGeom prst="rect">
            <a:avLst/>
          </a:prstGeom>
          <a:noFill/>
          <a:ln w="9525">
            <a:noFill/>
            <a:miter lim="800000"/>
            <a:headEnd/>
            <a:tailEnd/>
          </a:ln>
          <a:effectLst/>
        </p:spPr>
      </p:pic>
      <p:sp>
        <p:nvSpPr>
          <p:cNvPr id="7" name="Rectangle 6"/>
          <p:cNvSpPr/>
          <p:nvPr/>
        </p:nvSpPr>
        <p:spPr>
          <a:xfrm>
            <a:off x="5638800" y="609600"/>
            <a:ext cx="3429000" cy="2569934"/>
          </a:xfrm>
          <a:prstGeom prst="rect">
            <a:avLst/>
          </a:prstGeom>
        </p:spPr>
        <p:txBody>
          <a:bodyPr wrap="square">
            <a:spAutoFit/>
          </a:bodyPr>
          <a:lstStyle/>
          <a:p>
            <a:pPr algn="just"/>
            <a:r>
              <a:rPr lang="en-US" sz="1400" b="1" dirty="0"/>
              <a:t>Figure 2.4 Enzyme-substrate</a:t>
            </a:r>
          </a:p>
          <a:p>
            <a:pPr algn="just"/>
            <a:endParaRPr lang="en-US" sz="600" b="1" dirty="0"/>
          </a:p>
          <a:p>
            <a:pPr algn="just"/>
            <a:r>
              <a:rPr lang="en-US" sz="1400" b="1" dirty="0"/>
              <a:t>reactions. (a) When the enzyme and substrate come together, the substrate (S) must show the correct fit and position with respect to the enzyme (E). (b) When the ES complex is formed, it enters a transition</a:t>
            </a:r>
            <a:br>
              <a:rPr lang="en-US" sz="1400" b="1" dirty="0"/>
            </a:br>
            <a:r>
              <a:rPr lang="en-US" sz="1400" b="1" dirty="0"/>
              <a:t>state. During this temporary but tight interlocking union, the enzyme participates directly in breaking or making bonds. (c) Once the reaction is complete, the enzyme releases the products.</a:t>
            </a:r>
            <a:endParaRPr lang="en-US" dirty="0"/>
          </a:p>
        </p:txBody>
      </p:sp>
      <p:sp>
        <p:nvSpPr>
          <p:cNvPr id="5" name="Freeform 2">
            <a:extLst>
              <a:ext uri="{FF2B5EF4-FFF2-40B4-BE49-F238E27FC236}">
                <a16:creationId xmlns:a16="http://schemas.microsoft.com/office/drawing/2014/main" id="{95F44422-C2B3-44DE-8121-6DA4EDA460F9}"/>
              </a:ext>
            </a:extLst>
          </p:cNvPr>
          <p:cNvSpPr/>
          <p:nvPr/>
        </p:nvSpPr>
        <p:spPr>
          <a:xfrm>
            <a:off x="8091093" y="571500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51A3444A-A6AC-414D-AC41-3F2766B0D59C}"/>
              </a:ext>
            </a:extLst>
          </p:cNvPr>
          <p:cNvSpPr/>
          <p:nvPr/>
        </p:nvSpPr>
        <p:spPr>
          <a:xfrm>
            <a:off x="-28575" y="5801176"/>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610600" cy="5632311"/>
          </a:xfrm>
          <a:prstGeom prst="rect">
            <a:avLst/>
          </a:prstGeom>
        </p:spPr>
        <p:txBody>
          <a:bodyPr wrap="square">
            <a:spAutoFit/>
          </a:bodyPr>
          <a:lstStyle/>
          <a:p>
            <a:r>
              <a:rPr lang="en-US" b="1" dirty="0">
                <a:solidFill>
                  <a:srgbClr val="FF0000"/>
                </a:solidFill>
              </a:rPr>
              <a:t>Cofactors: Supporting the Work of Enzymes</a:t>
            </a:r>
          </a:p>
          <a:p>
            <a:endParaRPr lang="en-US" b="1" dirty="0">
              <a:solidFill>
                <a:srgbClr val="FF0000"/>
              </a:solidFill>
            </a:endParaRPr>
          </a:p>
          <a:p>
            <a:pPr algn="just">
              <a:buFont typeface="Wingdings" pitchFamily="2" charset="2"/>
              <a:buChar char="v"/>
            </a:pPr>
            <a:r>
              <a:rPr lang="en-US" b="1" dirty="0">
                <a:solidFill>
                  <a:srgbClr val="C00000"/>
                </a:solidFill>
              </a:rPr>
              <a:t>You learned </a:t>
            </a:r>
            <a:r>
              <a:rPr lang="en-US" b="1" dirty="0"/>
              <a:t>that microorganisms require specific metal ions called </a:t>
            </a:r>
            <a:r>
              <a:rPr lang="en-US" b="1" dirty="0">
                <a:solidFill>
                  <a:srgbClr val="FF0000"/>
                </a:solidFill>
              </a:rPr>
              <a:t>trace elements </a:t>
            </a:r>
            <a:r>
              <a:rPr lang="en-US" b="1" dirty="0"/>
              <a:t>and certain </a:t>
            </a:r>
            <a:r>
              <a:rPr lang="en-US" b="1" dirty="0">
                <a:solidFill>
                  <a:srgbClr val="00B050"/>
                </a:solidFill>
              </a:rPr>
              <a:t>organic growth factors</a:t>
            </a:r>
            <a:r>
              <a:rPr lang="en-US" b="1" dirty="0"/>
              <a:t>. In many cases, the need for these substances arises from their roles as </a:t>
            </a:r>
            <a:r>
              <a:rPr lang="en-US" b="1" dirty="0">
                <a:solidFill>
                  <a:srgbClr val="0070C0"/>
                </a:solidFill>
              </a:rPr>
              <a:t>cofactors</a:t>
            </a:r>
            <a:r>
              <a:rPr lang="en-US" b="1" dirty="0"/>
              <a:t> for enzymes.</a:t>
            </a:r>
          </a:p>
          <a:p>
            <a:pPr algn="just"/>
            <a:br>
              <a:rPr lang="en-US" b="1" dirty="0"/>
            </a:br>
            <a:r>
              <a:rPr lang="en-US" b="1" dirty="0"/>
              <a:t>The metallic cofactors, including </a:t>
            </a:r>
            <a:r>
              <a:rPr lang="en-US" b="1" dirty="0">
                <a:solidFill>
                  <a:srgbClr val="C00000"/>
                </a:solidFill>
              </a:rPr>
              <a:t>iron</a:t>
            </a:r>
            <a:r>
              <a:rPr lang="en-US" b="1" dirty="0"/>
              <a:t>, </a:t>
            </a:r>
            <a:r>
              <a:rPr lang="en-US" b="1" dirty="0">
                <a:solidFill>
                  <a:srgbClr val="00B050"/>
                </a:solidFill>
              </a:rPr>
              <a:t>copper</a:t>
            </a:r>
            <a:r>
              <a:rPr lang="en-US" b="1" dirty="0"/>
              <a:t>, </a:t>
            </a:r>
            <a:r>
              <a:rPr lang="en-US" b="1" dirty="0">
                <a:solidFill>
                  <a:srgbClr val="00B0F0"/>
                </a:solidFill>
              </a:rPr>
              <a:t>magnesium</a:t>
            </a:r>
            <a:r>
              <a:rPr lang="en-US" b="1" dirty="0"/>
              <a:t>, </a:t>
            </a:r>
            <a:r>
              <a:rPr lang="en-US" b="1" dirty="0">
                <a:solidFill>
                  <a:srgbClr val="7030A0"/>
                </a:solidFill>
              </a:rPr>
              <a:t>manganese</a:t>
            </a:r>
            <a:r>
              <a:rPr lang="en-US" b="1" dirty="0"/>
              <a:t>, </a:t>
            </a:r>
            <a:r>
              <a:rPr lang="en-US" b="1" dirty="0">
                <a:solidFill>
                  <a:srgbClr val="FF0000"/>
                </a:solidFill>
              </a:rPr>
              <a:t>zinc</a:t>
            </a:r>
            <a:r>
              <a:rPr lang="en-US" b="1" dirty="0"/>
              <a:t>, </a:t>
            </a:r>
            <a:r>
              <a:rPr lang="en-US" b="1" dirty="0">
                <a:solidFill>
                  <a:srgbClr val="0070C0"/>
                </a:solidFill>
              </a:rPr>
              <a:t>cobalt</a:t>
            </a:r>
            <a:r>
              <a:rPr lang="en-US" b="1" dirty="0"/>
              <a:t>, </a:t>
            </a:r>
            <a:r>
              <a:rPr lang="en-US" b="1" dirty="0">
                <a:solidFill>
                  <a:srgbClr val="FF0000"/>
                </a:solidFill>
              </a:rPr>
              <a:t>selenium</a:t>
            </a:r>
            <a:r>
              <a:rPr lang="en-US" b="1" dirty="0"/>
              <a:t>, and many others, participate in precise functions between the enzyme</a:t>
            </a:r>
            <a:br>
              <a:rPr lang="en-US" b="1" dirty="0"/>
            </a:br>
            <a:r>
              <a:rPr lang="en-US" b="1" dirty="0"/>
              <a:t>and its substrate. </a:t>
            </a:r>
          </a:p>
          <a:p>
            <a:pPr algn="just"/>
            <a:endParaRPr lang="en-US" b="1" dirty="0"/>
          </a:p>
          <a:p>
            <a:pPr algn="just"/>
            <a:r>
              <a:rPr lang="en-US" b="1" dirty="0"/>
              <a:t>In general, metals activate enzymes , help bring the active site and substrate close together, and participate directly in chemical reactions with the </a:t>
            </a:r>
            <a:r>
              <a:rPr lang="en-US" b="1" dirty="0" err="1">
                <a:solidFill>
                  <a:srgbClr val="FF0000"/>
                </a:solidFill>
              </a:rPr>
              <a:t>enzymesubstrate</a:t>
            </a:r>
            <a:r>
              <a:rPr lang="en-US" b="1" dirty="0">
                <a:solidFill>
                  <a:srgbClr val="FF0000"/>
                </a:solidFill>
              </a:rPr>
              <a:t> complex</a:t>
            </a:r>
            <a:r>
              <a:rPr lang="en-US" b="1" dirty="0"/>
              <a:t>.</a:t>
            </a:r>
          </a:p>
          <a:p>
            <a:pPr algn="just"/>
            <a:br>
              <a:rPr lang="en-US" b="1" dirty="0"/>
            </a:br>
            <a:r>
              <a:rPr lang="en-US" b="1" dirty="0">
                <a:solidFill>
                  <a:srgbClr val="00B050"/>
                </a:solidFill>
              </a:rPr>
              <a:t>Coenzymes</a:t>
            </a:r>
            <a:r>
              <a:rPr lang="en-US" b="1" dirty="0"/>
              <a:t> are a type of cofactor. They are organic compounds that work in conjunction with an apoenzyme to perform a necessary alteration of a substrate. </a:t>
            </a:r>
          </a:p>
          <a:p>
            <a:pPr algn="just"/>
            <a:endParaRPr lang="en-US" b="1" dirty="0"/>
          </a:p>
          <a:p>
            <a:pPr algn="just"/>
            <a:r>
              <a:rPr lang="en-US" b="1" dirty="0"/>
              <a:t>The  general function of a coenzyme is to remove a chemical group from one substrate molecule and add it to another substrate, thereby serving as a </a:t>
            </a:r>
            <a:r>
              <a:rPr lang="en-US" b="1" dirty="0">
                <a:solidFill>
                  <a:srgbClr val="00B050"/>
                </a:solidFill>
              </a:rPr>
              <a:t>transient carrier </a:t>
            </a:r>
            <a:r>
              <a:rPr lang="en-US" b="1" dirty="0"/>
              <a:t>of this</a:t>
            </a:r>
            <a:br>
              <a:rPr lang="en-US" b="1" dirty="0"/>
            </a:br>
            <a:r>
              <a:rPr lang="en-US" b="1" dirty="0"/>
              <a:t>group. </a:t>
            </a:r>
            <a:endParaRPr lang="en-US" dirty="0"/>
          </a:p>
        </p:txBody>
      </p:sp>
      <p:sp>
        <p:nvSpPr>
          <p:cNvPr id="3" name="Freeform 2">
            <a:extLst>
              <a:ext uri="{FF2B5EF4-FFF2-40B4-BE49-F238E27FC236}">
                <a16:creationId xmlns:a16="http://schemas.microsoft.com/office/drawing/2014/main" id="{DBB78787-2DB8-4833-A349-B7DA099576BD}"/>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5ADB0937-D649-41DF-9334-4368518FF095}"/>
              </a:ext>
            </a:extLst>
          </p:cNvPr>
          <p:cNvSpPr/>
          <p:nvPr/>
        </p:nvSpPr>
        <p:spPr>
          <a:xfrm>
            <a:off x="8229600" y="5867400"/>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1"/>
            <a:ext cx="8763000" cy="6186309"/>
          </a:xfrm>
          <a:prstGeom prst="rect">
            <a:avLst/>
          </a:prstGeom>
        </p:spPr>
        <p:txBody>
          <a:bodyPr wrap="square">
            <a:spAutoFit/>
          </a:bodyPr>
          <a:lstStyle/>
          <a:p>
            <a:r>
              <a:rPr lang="en-US" b="1" dirty="0">
                <a:solidFill>
                  <a:srgbClr val="002060"/>
                </a:solidFill>
                <a:latin typeface="Arial" pitchFamily="34" charset="0"/>
                <a:cs typeface="Arial" pitchFamily="34" charset="0"/>
              </a:rPr>
              <a:t>Classification of Enzyme Functions</a:t>
            </a:r>
            <a:br>
              <a:rPr lang="en-US" b="1" dirty="0">
                <a:latin typeface="Arial" pitchFamily="34" charset="0"/>
                <a:cs typeface="Arial" pitchFamily="34" charset="0"/>
              </a:rPr>
            </a:br>
            <a:endParaRPr lang="en-US" b="1" dirty="0">
              <a:latin typeface="Arial" pitchFamily="34" charset="0"/>
              <a:cs typeface="Arial" pitchFamily="34" charset="0"/>
            </a:endParaRPr>
          </a:p>
          <a:p>
            <a:pPr algn="just">
              <a:buFont typeface="Wingdings" pitchFamily="2" charset="2"/>
              <a:buChar char="ü"/>
            </a:pPr>
            <a:r>
              <a:rPr lang="en-US" b="1" dirty="0">
                <a:latin typeface="Arial" pitchFamily="34" charset="0"/>
                <a:cs typeface="Arial" pitchFamily="34" charset="0"/>
              </a:rPr>
              <a:t>Enzymes are classified and named according to characteristics such as </a:t>
            </a:r>
            <a:r>
              <a:rPr lang="en-US" b="1" dirty="0">
                <a:solidFill>
                  <a:srgbClr val="00B050"/>
                </a:solidFill>
                <a:latin typeface="Arial" pitchFamily="34" charset="0"/>
                <a:cs typeface="Arial" pitchFamily="34" charset="0"/>
              </a:rPr>
              <a:t>site of action</a:t>
            </a:r>
            <a:r>
              <a:rPr lang="en-US" b="1" dirty="0">
                <a:latin typeface="Arial" pitchFamily="34" charset="0"/>
                <a:cs typeface="Arial" pitchFamily="34" charset="0"/>
              </a:rPr>
              <a:t>, </a:t>
            </a:r>
            <a:r>
              <a:rPr lang="en-US" b="1" dirty="0">
                <a:solidFill>
                  <a:schemeClr val="accent2">
                    <a:lumMod val="50000"/>
                  </a:schemeClr>
                </a:solidFill>
                <a:latin typeface="Arial" pitchFamily="34" charset="0"/>
                <a:cs typeface="Arial" pitchFamily="34" charset="0"/>
              </a:rPr>
              <a:t>type of action</a:t>
            </a:r>
            <a:r>
              <a:rPr lang="en-US" b="1" dirty="0">
                <a:latin typeface="Arial" pitchFamily="34" charset="0"/>
                <a:cs typeface="Arial" pitchFamily="34" charset="0"/>
              </a:rPr>
              <a:t>, and </a:t>
            </a:r>
            <a:r>
              <a:rPr lang="en-US" b="1" dirty="0">
                <a:solidFill>
                  <a:srgbClr val="FF0000"/>
                </a:solidFill>
                <a:latin typeface="Arial" pitchFamily="34" charset="0"/>
                <a:cs typeface="Arial" pitchFamily="34" charset="0"/>
              </a:rPr>
              <a:t>substrate </a:t>
            </a:r>
            <a:r>
              <a:rPr lang="en-US" b="1" dirty="0">
                <a:solidFill>
                  <a:schemeClr val="tx1">
                    <a:lumMod val="95000"/>
                    <a:lumOff val="5000"/>
                  </a:schemeClr>
                </a:solidFill>
                <a:latin typeface="Arial" pitchFamily="34" charset="0"/>
                <a:cs typeface="Arial" pitchFamily="34" charset="0"/>
              </a:rPr>
              <a:t>, </a:t>
            </a:r>
            <a:r>
              <a:rPr lang="en-US" b="1" dirty="0">
                <a:latin typeface="Arial" pitchFamily="34" charset="0"/>
                <a:cs typeface="Arial" pitchFamily="34" charset="0"/>
              </a:rPr>
              <a:t>Most metabolic reactions require separate and unique enzymes.</a:t>
            </a:r>
          </a:p>
          <a:p>
            <a:pPr algn="just"/>
            <a:endParaRPr lang="en-US" b="1" dirty="0">
              <a:latin typeface="Arial" pitchFamily="34" charset="0"/>
              <a:cs typeface="Arial" pitchFamily="34" charset="0"/>
            </a:endParaRPr>
          </a:p>
          <a:p>
            <a:pPr algn="just">
              <a:buFont typeface="Wingdings" pitchFamily="2" charset="2"/>
              <a:buChar char="ü"/>
            </a:pPr>
            <a:r>
              <a:rPr lang="en-US" b="1" dirty="0">
                <a:latin typeface="Arial" pitchFamily="34" charset="0"/>
                <a:cs typeface="Arial" pitchFamily="34" charset="0"/>
              </a:rPr>
              <a:t>A standardized system of nomenclature and classification , in general, an enzyme name is composed of two parts: a prefix or stem word derived from a certain characteristic , usually the substrate acted upon or the type of reaction catalyzed, or both , followed by the ending </a:t>
            </a:r>
            <a:r>
              <a:rPr lang="en-US" b="1" i="1" dirty="0">
                <a:latin typeface="Arial" pitchFamily="34" charset="0"/>
                <a:cs typeface="Arial" pitchFamily="34" charset="0"/>
              </a:rPr>
              <a:t>-</a:t>
            </a:r>
            <a:r>
              <a:rPr lang="en-US" b="1" i="1" dirty="0" err="1">
                <a:solidFill>
                  <a:srgbClr val="00B050"/>
                </a:solidFill>
                <a:latin typeface="Arial" pitchFamily="34" charset="0"/>
                <a:cs typeface="Arial" pitchFamily="34" charset="0"/>
              </a:rPr>
              <a:t>ase</a:t>
            </a:r>
            <a:r>
              <a:rPr lang="en-US" b="1" i="1" dirty="0">
                <a:latin typeface="Arial" pitchFamily="34" charset="0"/>
                <a:cs typeface="Arial" pitchFamily="34" charset="0"/>
              </a:rPr>
              <a:t>.</a:t>
            </a:r>
          </a:p>
          <a:p>
            <a:pPr algn="just">
              <a:buFont typeface="Wingdings" pitchFamily="2" charset="2"/>
              <a:buChar char="ü"/>
            </a:pPr>
            <a:endParaRPr lang="en-US" b="1" i="1" dirty="0">
              <a:latin typeface="Arial" pitchFamily="34" charset="0"/>
              <a:cs typeface="Arial" pitchFamily="34" charset="0"/>
            </a:endParaRPr>
          </a:p>
          <a:p>
            <a:pPr algn="just">
              <a:buFont typeface="Wingdings" pitchFamily="2" charset="2"/>
              <a:buChar char="ü"/>
            </a:pPr>
            <a:r>
              <a:rPr lang="en-US" b="1" dirty="0">
                <a:latin typeface="Arial" pitchFamily="34" charset="0"/>
                <a:cs typeface="Arial" pitchFamily="34" charset="0"/>
              </a:rPr>
              <a:t>The system classifies the enzyme in one of these six </a:t>
            </a:r>
            <a:r>
              <a:rPr lang="en-US" b="1" dirty="0" err="1">
                <a:latin typeface="Arial" pitchFamily="34" charset="0"/>
                <a:cs typeface="Arial" pitchFamily="34" charset="0"/>
              </a:rPr>
              <a:t>classes,on</a:t>
            </a:r>
            <a:r>
              <a:rPr lang="en-US" b="1" dirty="0">
                <a:latin typeface="Arial" pitchFamily="34" charset="0"/>
                <a:cs typeface="Arial" pitchFamily="34" charset="0"/>
              </a:rPr>
              <a:t> the basis of its general biochemical action:</a:t>
            </a:r>
          </a:p>
          <a:p>
            <a:pPr algn="just"/>
            <a:endParaRPr lang="en-US" b="1" dirty="0">
              <a:latin typeface="Arial" pitchFamily="34" charset="0"/>
              <a:cs typeface="Arial" pitchFamily="34" charset="0"/>
            </a:endParaRPr>
          </a:p>
          <a:p>
            <a:pPr marL="342900" indent="-342900" algn="just">
              <a:buAutoNum type="arabicPeriod"/>
            </a:pPr>
            <a:r>
              <a:rPr lang="en-US" b="1" i="1" dirty="0" err="1">
                <a:solidFill>
                  <a:srgbClr val="00B050"/>
                </a:solidFill>
                <a:latin typeface="Arial" pitchFamily="34" charset="0"/>
                <a:cs typeface="Arial" pitchFamily="34" charset="0"/>
              </a:rPr>
              <a:t>Oxidoreductases</a:t>
            </a:r>
            <a:r>
              <a:rPr lang="en-US" b="1" i="1" dirty="0">
                <a:latin typeface="Arial" pitchFamily="34" charset="0"/>
                <a:cs typeface="Arial" pitchFamily="34" charset="0"/>
              </a:rPr>
              <a:t> </a:t>
            </a:r>
            <a:r>
              <a:rPr lang="en-US" b="1" dirty="0">
                <a:latin typeface="Arial" pitchFamily="34" charset="0"/>
                <a:cs typeface="Arial" pitchFamily="34" charset="0"/>
              </a:rPr>
              <a:t>transfer electrons from one substrate to another, and </a:t>
            </a:r>
            <a:r>
              <a:rPr lang="en-US" b="1" i="1" dirty="0" err="1">
                <a:latin typeface="Arial" pitchFamily="34" charset="0"/>
                <a:cs typeface="Arial" pitchFamily="34" charset="0"/>
              </a:rPr>
              <a:t>dehydrogenases</a:t>
            </a:r>
            <a:r>
              <a:rPr lang="en-US" b="1" i="1" dirty="0">
                <a:latin typeface="Arial" pitchFamily="34" charset="0"/>
                <a:cs typeface="Arial" pitchFamily="34" charset="0"/>
              </a:rPr>
              <a:t> </a:t>
            </a:r>
            <a:r>
              <a:rPr lang="en-US" b="1" dirty="0">
                <a:latin typeface="Arial" pitchFamily="34" charset="0"/>
                <a:cs typeface="Arial" pitchFamily="34" charset="0"/>
              </a:rPr>
              <a:t>transfer a hydrogen from one compound to another.</a:t>
            </a:r>
          </a:p>
          <a:p>
            <a:pPr algn="just"/>
            <a:br>
              <a:rPr lang="en-US" b="1" dirty="0">
                <a:latin typeface="Arial" pitchFamily="34" charset="0"/>
                <a:cs typeface="Arial" pitchFamily="34" charset="0"/>
              </a:rPr>
            </a:br>
            <a:r>
              <a:rPr lang="en-US" b="1" dirty="0">
                <a:solidFill>
                  <a:srgbClr val="FF0000"/>
                </a:solidFill>
                <a:latin typeface="Arial" pitchFamily="34" charset="0"/>
                <a:cs typeface="Arial" pitchFamily="34" charset="0"/>
              </a:rPr>
              <a:t>2. </a:t>
            </a:r>
            <a:r>
              <a:rPr lang="en-US" b="1" i="1" dirty="0" err="1">
                <a:solidFill>
                  <a:srgbClr val="FF0000"/>
                </a:solidFill>
                <a:latin typeface="Arial" pitchFamily="34" charset="0"/>
                <a:cs typeface="Arial" pitchFamily="34" charset="0"/>
              </a:rPr>
              <a:t>Transferases</a:t>
            </a:r>
            <a:r>
              <a:rPr lang="en-US" b="1" i="1" dirty="0">
                <a:solidFill>
                  <a:srgbClr val="FF0000"/>
                </a:solidFill>
                <a:latin typeface="Arial" pitchFamily="34" charset="0"/>
                <a:cs typeface="Arial" pitchFamily="34" charset="0"/>
              </a:rPr>
              <a:t> </a:t>
            </a:r>
            <a:r>
              <a:rPr lang="en-US" b="1" dirty="0">
                <a:latin typeface="Arial" pitchFamily="34" charset="0"/>
                <a:cs typeface="Arial" pitchFamily="34" charset="0"/>
              </a:rPr>
              <a:t>transfer functional groups from one substrate to another.</a:t>
            </a:r>
          </a:p>
          <a:p>
            <a:pPr algn="just"/>
            <a:br>
              <a:rPr lang="en-US" b="1" dirty="0">
                <a:latin typeface="Arial" pitchFamily="34" charset="0"/>
                <a:cs typeface="Arial" pitchFamily="34" charset="0"/>
              </a:rPr>
            </a:br>
            <a:r>
              <a:rPr lang="en-US" b="1" dirty="0">
                <a:solidFill>
                  <a:srgbClr val="00B0F0"/>
                </a:solidFill>
                <a:latin typeface="Arial" pitchFamily="34" charset="0"/>
                <a:cs typeface="Arial" pitchFamily="34" charset="0"/>
              </a:rPr>
              <a:t>3. </a:t>
            </a:r>
            <a:r>
              <a:rPr lang="en-US" b="1" i="1" dirty="0" err="1">
                <a:solidFill>
                  <a:srgbClr val="00B0F0"/>
                </a:solidFill>
                <a:latin typeface="Arial" pitchFamily="34" charset="0"/>
                <a:cs typeface="Arial" pitchFamily="34" charset="0"/>
              </a:rPr>
              <a:t>Hydrolases</a:t>
            </a:r>
            <a:r>
              <a:rPr lang="en-US" b="1" i="1" dirty="0">
                <a:latin typeface="Arial" pitchFamily="34" charset="0"/>
                <a:cs typeface="Arial" pitchFamily="34" charset="0"/>
              </a:rPr>
              <a:t> </a:t>
            </a:r>
            <a:r>
              <a:rPr lang="en-US" b="1" dirty="0">
                <a:latin typeface="Arial" pitchFamily="34" charset="0"/>
                <a:cs typeface="Arial" pitchFamily="34" charset="0"/>
              </a:rPr>
              <a:t>cleave bonds on molecules with the addition of water.</a:t>
            </a:r>
          </a:p>
          <a:p>
            <a:pPr algn="just"/>
            <a:br>
              <a:rPr lang="en-US" b="1" dirty="0">
                <a:latin typeface="Arial" pitchFamily="34" charset="0"/>
                <a:cs typeface="Arial" pitchFamily="34" charset="0"/>
              </a:rPr>
            </a:br>
            <a:r>
              <a:rPr lang="en-US" b="1" dirty="0">
                <a:solidFill>
                  <a:srgbClr val="7030A0"/>
                </a:solidFill>
                <a:latin typeface="Arial" pitchFamily="34" charset="0"/>
                <a:cs typeface="Arial" pitchFamily="34" charset="0"/>
              </a:rPr>
              <a:t>4. </a:t>
            </a:r>
            <a:r>
              <a:rPr lang="en-US" b="1" i="1" dirty="0" err="1">
                <a:solidFill>
                  <a:srgbClr val="7030A0"/>
                </a:solidFill>
                <a:latin typeface="Arial" pitchFamily="34" charset="0"/>
                <a:cs typeface="Arial" pitchFamily="34" charset="0"/>
              </a:rPr>
              <a:t>Lyases</a:t>
            </a:r>
            <a:r>
              <a:rPr lang="en-US" b="1" i="1" dirty="0">
                <a:solidFill>
                  <a:srgbClr val="7030A0"/>
                </a:solidFill>
                <a:latin typeface="Arial" pitchFamily="34" charset="0"/>
                <a:cs typeface="Arial" pitchFamily="34" charset="0"/>
              </a:rPr>
              <a:t> </a:t>
            </a:r>
            <a:r>
              <a:rPr lang="en-US" b="1" dirty="0">
                <a:latin typeface="Arial" pitchFamily="34" charset="0"/>
                <a:cs typeface="Arial" pitchFamily="34" charset="0"/>
              </a:rPr>
              <a:t>add groups to or remove groups from double-bonded substrates.</a:t>
            </a:r>
            <a:endParaRPr lang="en-US" dirty="0"/>
          </a:p>
        </p:txBody>
      </p:sp>
      <p:sp>
        <p:nvSpPr>
          <p:cNvPr id="3" name="Freeform 2">
            <a:extLst>
              <a:ext uri="{FF2B5EF4-FFF2-40B4-BE49-F238E27FC236}">
                <a16:creationId xmlns:a16="http://schemas.microsoft.com/office/drawing/2014/main" id="{604B2BBD-5C13-44C5-A17C-8BF291E8DDF9}"/>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04885"/>
            <a:ext cx="8763000" cy="5632311"/>
          </a:xfrm>
          <a:prstGeom prst="rect">
            <a:avLst/>
          </a:prstGeom>
        </p:spPr>
        <p:txBody>
          <a:bodyPr wrap="square">
            <a:spAutoFit/>
          </a:bodyPr>
          <a:lstStyle/>
          <a:p>
            <a:r>
              <a:rPr lang="en-US" b="1" dirty="0">
                <a:solidFill>
                  <a:srgbClr val="C00000"/>
                </a:solidFill>
              </a:rPr>
              <a:t>5. </a:t>
            </a:r>
            <a:r>
              <a:rPr lang="en-US" b="1" i="1" dirty="0" err="1">
                <a:solidFill>
                  <a:srgbClr val="C00000"/>
                </a:solidFill>
              </a:rPr>
              <a:t>Isomerases</a:t>
            </a:r>
            <a:r>
              <a:rPr lang="en-US" b="1" i="1" dirty="0">
                <a:solidFill>
                  <a:srgbClr val="C00000"/>
                </a:solidFill>
              </a:rPr>
              <a:t> </a:t>
            </a:r>
            <a:r>
              <a:rPr lang="en-US" b="1" dirty="0"/>
              <a:t>change a substrate into its isomeric form.</a:t>
            </a:r>
          </a:p>
          <a:p>
            <a:br>
              <a:rPr lang="en-US" b="1" dirty="0"/>
            </a:br>
            <a:r>
              <a:rPr lang="en-US" b="1" dirty="0">
                <a:solidFill>
                  <a:srgbClr val="00B0F0"/>
                </a:solidFill>
              </a:rPr>
              <a:t>6. </a:t>
            </a:r>
            <a:r>
              <a:rPr lang="en-US" b="1" i="1" dirty="0" err="1">
                <a:solidFill>
                  <a:srgbClr val="00B0F0"/>
                </a:solidFill>
              </a:rPr>
              <a:t>Ligases</a:t>
            </a:r>
            <a:r>
              <a:rPr lang="en-US" b="1" i="1" dirty="0">
                <a:solidFill>
                  <a:srgbClr val="00B0F0"/>
                </a:solidFill>
              </a:rPr>
              <a:t> </a:t>
            </a:r>
            <a:r>
              <a:rPr lang="en-US" b="1" dirty="0"/>
              <a:t>catalyze the formation of bonds with the input of ATP and the removal of water.</a:t>
            </a:r>
          </a:p>
          <a:p>
            <a:endParaRPr lang="en-US" b="1" dirty="0"/>
          </a:p>
          <a:p>
            <a:pPr algn="just">
              <a:buClr>
                <a:srgbClr val="00B050"/>
              </a:buClr>
              <a:buFont typeface="Wingdings" pitchFamily="2" charset="2"/>
              <a:buChar char="ü"/>
            </a:pPr>
            <a:r>
              <a:rPr lang="en-US" b="1" dirty="0"/>
              <a:t>Each enzyme is also assigned a common name that indicates the specific reaction it catalyses. With this system, an enzyme that digests a carbohydrate substrate is a </a:t>
            </a:r>
            <a:r>
              <a:rPr lang="en-US" b="1" i="1" dirty="0" err="1">
                <a:solidFill>
                  <a:srgbClr val="FF0000"/>
                </a:solidFill>
              </a:rPr>
              <a:t>carbohydrase</a:t>
            </a:r>
            <a:r>
              <a:rPr lang="en-US" b="1" i="1" dirty="0"/>
              <a:t>; </a:t>
            </a:r>
            <a:r>
              <a:rPr lang="en-US" b="1" dirty="0"/>
              <a:t>a </a:t>
            </a:r>
            <a:r>
              <a:rPr lang="en-US" b="1" dirty="0" err="1">
                <a:solidFill>
                  <a:srgbClr val="7030A0"/>
                </a:solidFill>
              </a:rPr>
              <a:t>specificcarbohydrase</a:t>
            </a:r>
            <a:r>
              <a:rPr lang="en-US" b="1" dirty="0"/>
              <a:t>, </a:t>
            </a:r>
            <a:r>
              <a:rPr lang="en-US" b="1" i="1" dirty="0">
                <a:solidFill>
                  <a:srgbClr val="00B050"/>
                </a:solidFill>
              </a:rPr>
              <a:t>amylase</a:t>
            </a:r>
            <a:r>
              <a:rPr lang="en-US" b="1" i="1" dirty="0"/>
              <a:t>, </a:t>
            </a:r>
            <a:r>
              <a:rPr lang="en-US" b="1" dirty="0"/>
              <a:t>acts on starch (</a:t>
            </a:r>
            <a:r>
              <a:rPr lang="en-US" b="1" dirty="0" err="1">
                <a:solidFill>
                  <a:srgbClr val="00B0F0"/>
                </a:solidFill>
              </a:rPr>
              <a:t>amylose</a:t>
            </a:r>
            <a:r>
              <a:rPr lang="en-US" b="1" dirty="0"/>
              <a:t> is a major component of starch).</a:t>
            </a:r>
          </a:p>
          <a:p>
            <a:endParaRPr lang="en-US" b="1" dirty="0"/>
          </a:p>
          <a:p>
            <a:pPr algn="just">
              <a:buClr>
                <a:srgbClr val="FF0000"/>
              </a:buClr>
              <a:buFont typeface="Wingdings" pitchFamily="2" charset="2"/>
              <a:buChar char="ü"/>
            </a:pPr>
            <a:r>
              <a:rPr lang="en-US" b="1" dirty="0"/>
              <a:t> The enzyme </a:t>
            </a:r>
            <a:r>
              <a:rPr lang="en-US" b="1" i="1" dirty="0"/>
              <a:t>maltase </a:t>
            </a:r>
            <a:r>
              <a:rPr lang="en-US" b="1" dirty="0"/>
              <a:t>digests the sugar maltose. An enzyme that hydrolyzes peptide bonds of a protein is a </a:t>
            </a:r>
            <a:r>
              <a:rPr lang="en-US" b="1" i="1" dirty="0" err="1">
                <a:solidFill>
                  <a:srgbClr val="FF0000"/>
                </a:solidFill>
              </a:rPr>
              <a:t>proteinase</a:t>
            </a:r>
            <a:r>
              <a:rPr lang="en-US" b="1" i="1" dirty="0"/>
              <a:t>, </a:t>
            </a:r>
            <a:r>
              <a:rPr lang="en-US" b="1" i="1" dirty="0">
                <a:solidFill>
                  <a:srgbClr val="7030A0"/>
                </a:solidFill>
              </a:rPr>
              <a:t>protease</a:t>
            </a:r>
            <a:r>
              <a:rPr lang="en-US" b="1" i="1" dirty="0"/>
              <a:t>, </a:t>
            </a:r>
            <a:r>
              <a:rPr lang="en-US" b="1" dirty="0"/>
              <a:t>or </a:t>
            </a:r>
            <a:r>
              <a:rPr lang="en-US" b="1" i="1" dirty="0">
                <a:solidFill>
                  <a:srgbClr val="00B050"/>
                </a:solidFill>
              </a:rPr>
              <a:t>peptidase</a:t>
            </a:r>
            <a:r>
              <a:rPr lang="en-US" b="1" i="1" dirty="0"/>
              <a:t>, </a:t>
            </a:r>
            <a:r>
              <a:rPr lang="en-US" b="1" dirty="0"/>
              <a:t>depending on the size of the protein substrate. </a:t>
            </a:r>
          </a:p>
          <a:p>
            <a:endParaRPr lang="en-US" b="1" dirty="0"/>
          </a:p>
          <a:p>
            <a:pPr>
              <a:buClr>
                <a:srgbClr val="002060"/>
              </a:buClr>
              <a:buFont typeface="Wingdings" pitchFamily="2" charset="2"/>
              <a:buChar char="ü"/>
            </a:pPr>
            <a:r>
              <a:rPr lang="en-US" b="1" dirty="0"/>
              <a:t>Some fats and other lipids are digested by </a:t>
            </a:r>
            <a:r>
              <a:rPr lang="en-US" b="1" i="1" dirty="0">
                <a:solidFill>
                  <a:srgbClr val="00B0F0"/>
                </a:solidFill>
              </a:rPr>
              <a:t>lipases</a:t>
            </a:r>
            <a:r>
              <a:rPr lang="en-US" b="1" i="1" dirty="0"/>
              <a:t>.</a:t>
            </a:r>
          </a:p>
          <a:p>
            <a:endParaRPr lang="en-US" b="1" i="1" dirty="0"/>
          </a:p>
          <a:p>
            <a:r>
              <a:rPr lang="en-US" b="1" i="1" dirty="0"/>
              <a:t> </a:t>
            </a:r>
            <a:r>
              <a:rPr lang="en-US" b="1" dirty="0"/>
              <a:t>DNA is hydrolyzed by </a:t>
            </a:r>
            <a:r>
              <a:rPr lang="en-US" b="1" i="1" dirty="0" err="1">
                <a:solidFill>
                  <a:srgbClr val="FF0000"/>
                </a:solidFill>
              </a:rPr>
              <a:t>deoxyribonuclease</a:t>
            </a:r>
            <a:r>
              <a:rPr lang="en-US" b="1" i="1" dirty="0"/>
              <a:t>, </a:t>
            </a:r>
            <a:r>
              <a:rPr lang="en-US" b="1" dirty="0"/>
              <a:t>generally shortened to </a:t>
            </a:r>
            <a:r>
              <a:rPr lang="en-US" b="1" i="1" dirty="0" err="1">
                <a:solidFill>
                  <a:srgbClr val="FF0000"/>
                </a:solidFill>
              </a:rPr>
              <a:t>DNase</a:t>
            </a:r>
            <a:r>
              <a:rPr lang="en-US" b="1" i="1" dirty="0" err="1"/>
              <a:t>.</a:t>
            </a:r>
            <a:r>
              <a:rPr lang="en-US" b="1" dirty="0" err="1"/>
              <a:t>A</a:t>
            </a:r>
            <a:r>
              <a:rPr lang="en-US" b="1" dirty="0"/>
              <a:t> </a:t>
            </a:r>
            <a:r>
              <a:rPr lang="en-US" b="1" i="1" dirty="0" err="1"/>
              <a:t>synthetase</a:t>
            </a:r>
            <a:r>
              <a:rPr lang="en-US" b="1" i="1" dirty="0"/>
              <a:t> </a:t>
            </a:r>
            <a:r>
              <a:rPr lang="en-US" b="1" dirty="0"/>
              <a:t>or </a:t>
            </a:r>
            <a:r>
              <a:rPr lang="en-US" b="1" i="1" dirty="0"/>
              <a:t>polymerase </a:t>
            </a:r>
            <a:r>
              <a:rPr lang="en-US" b="1" dirty="0"/>
              <a:t>bonds together many small molecules into large molecules. </a:t>
            </a:r>
          </a:p>
          <a:p>
            <a:endParaRPr lang="en-US" b="1" dirty="0"/>
          </a:p>
          <a:p>
            <a:r>
              <a:rPr lang="en-US" b="1" dirty="0">
                <a:solidFill>
                  <a:srgbClr val="00B050"/>
                </a:solidFill>
              </a:rPr>
              <a:t>Other examples of enzymes are presented in table 2.1. </a:t>
            </a:r>
            <a:br>
              <a:rPr lang="en-US" b="1" dirty="0"/>
            </a:br>
            <a:endParaRPr lang="en-US" b="1" dirty="0"/>
          </a:p>
        </p:txBody>
      </p:sp>
      <p:sp>
        <p:nvSpPr>
          <p:cNvPr id="3" name="Freeform 2">
            <a:extLst>
              <a:ext uri="{FF2B5EF4-FFF2-40B4-BE49-F238E27FC236}">
                <a16:creationId xmlns:a16="http://schemas.microsoft.com/office/drawing/2014/main" id="{5D04F995-B2C2-426B-A64E-A6EF1EF50D3E}"/>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664753DB-AD5E-4022-AAE6-92C3C0320F74}"/>
              </a:ext>
            </a:extLst>
          </p:cNvPr>
          <p:cNvSpPr/>
          <p:nvPr/>
        </p:nvSpPr>
        <p:spPr>
          <a:xfrm>
            <a:off x="38100" y="5753491"/>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066800"/>
            <a:ext cx="7086600" cy="175432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381000" y="1278791"/>
          <a:ext cx="8305800" cy="4321498"/>
        </p:xfrm>
        <a:graphic>
          <a:graphicData uri="http://schemas.openxmlformats.org/drawingml/2006/table">
            <a:tbl>
              <a:tblPr firstRow="1" bandRow="1">
                <a:tableStyleId>{5C22544A-7EE6-4342-B048-85BDC9FD1C3A}</a:tableStyleId>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424928">
                <a:tc gridSpan="5">
                  <a:txBody>
                    <a:bodyPr/>
                    <a:lstStyle/>
                    <a:p>
                      <a:r>
                        <a:rPr lang="en-US" dirty="0"/>
                        <a:t>Table</a:t>
                      </a:r>
                      <a:r>
                        <a:rPr lang="en-US" baseline="0" dirty="0"/>
                        <a:t> 2.1 A Sampling of Enzymes , their Substrates  and Their Reaction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3438">
                <a:tc>
                  <a:txBody>
                    <a:bodyPr/>
                    <a:lstStyle/>
                    <a:p>
                      <a:pPr algn="ctr"/>
                      <a:r>
                        <a:rPr lang="en-US" sz="1200" b="1" i="0" dirty="0">
                          <a:solidFill>
                            <a:srgbClr val="242021"/>
                          </a:solidFill>
                          <a:latin typeface="Arial" pitchFamily="34" charset="0"/>
                          <a:cs typeface="Arial" pitchFamily="34" charset="0"/>
                        </a:rPr>
                        <a:t>Lactase </a:t>
                      </a:r>
                      <a:endParaRPr lang="en-US" sz="1200" b="1" dirty="0">
                        <a:latin typeface="Arial" pitchFamily="34" charset="0"/>
                        <a:cs typeface="Arial" pitchFamily="34" charset="0"/>
                      </a:endParaRPr>
                    </a:p>
                  </a:txBody>
                  <a:tcPr anchor="ctr"/>
                </a:tc>
                <a:tc>
                  <a:txBody>
                    <a:bodyPr/>
                    <a:lstStyle/>
                    <a:p>
                      <a:pPr algn="ctr"/>
                      <a:r>
                        <a:rPr lang="el-GR" sz="1200" b="1" i="0" dirty="0">
                          <a:solidFill>
                            <a:srgbClr val="242021"/>
                          </a:solidFill>
                          <a:latin typeface="Arial" pitchFamily="34" charset="0"/>
                          <a:cs typeface="Arial" pitchFamily="34" charset="0"/>
                        </a:rPr>
                        <a:t>β-</a:t>
                      </a:r>
                      <a:r>
                        <a:rPr lang="en-US" sz="1200" b="1" i="0" dirty="0">
                          <a:solidFill>
                            <a:srgbClr val="242021"/>
                          </a:solidFill>
                          <a:latin typeface="Arial" pitchFamily="34" charset="0"/>
                          <a:cs typeface="Arial" pitchFamily="34" charset="0"/>
                        </a:rPr>
                        <a:t>D-</a:t>
                      </a:r>
                      <a:r>
                        <a:rPr lang="en-US" sz="1200" b="1" i="0" dirty="0" err="1">
                          <a:solidFill>
                            <a:srgbClr val="242021"/>
                          </a:solidFill>
                          <a:latin typeface="Arial" pitchFamily="34" charset="0"/>
                          <a:cs typeface="Arial" pitchFamily="34" charset="0"/>
                        </a:rPr>
                        <a:t>galactosidase</a:t>
                      </a:r>
                      <a:r>
                        <a:rPr lang="en-US" sz="1200" b="1" i="0" dirty="0">
                          <a:solidFill>
                            <a:srgbClr val="242021"/>
                          </a:solidFill>
                          <a:latin typeface="Arial" pitchFamily="34" charset="0"/>
                          <a:cs typeface="Arial" pitchFamily="34" charset="0"/>
                        </a:rPr>
                        <a:t> </a:t>
                      </a:r>
                      <a:endParaRPr lang="en-US" sz="1200" b="1" dirty="0">
                        <a:latin typeface="Arial" pitchFamily="34" charset="0"/>
                        <a:cs typeface="Arial" pitchFamily="34" charset="0"/>
                      </a:endParaRPr>
                    </a:p>
                  </a:txBody>
                  <a:tcPr anchor="ctr"/>
                </a:tc>
                <a:tc>
                  <a:txBody>
                    <a:bodyPr/>
                    <a:lstStyle/>
                    <a:p>
                      <a:pPr algn="ctr"/>
                      <a:r>
                        <a:rPr lang="en-US" sz="1200" b="1" i="0" dirty="0" err="1">
                          <a:solidFill>
                            <a:srgbClr val="242021"/>
                          </a:solidFill>
                          <a:latin typeface="Arial" pitchFamily="34" charset="0"/>
                          <a:cs typeface="Arial" pitchFamily="34" charset="0"/>
                        </a:rPr>
                        <a:t>Hydrolase</a:t>
                      </a:r>
                      <a:r>
                        <a:rPr lang="en-US" sz="1200" b="1" i="0" dirty="0">
                          <a:solidFill>
                            <a:srgbClr val="242021"/>
                          </a:solidFill>
                          <a:latin typeface="Arial" pitchFamily="34" charset="0"/>
                          <a:cs typeface="Arial" pitchFamily="34" charset="0"/>
                        </a:rPr>
                        <a:t> </a:t>
                      </a:r>
                      <a:endParaRPr lang="en-US" sz="1200" b="1" dirty="0">
                        <a:latin typeface="Arial" pitchFamily="34" charset="0"/>
                        <a:cs typeface="Arial" pitchFamily="34" charset="0"/>
                      </a:endParaRPr>
                    </a:p>
                  </a:txBody>
                  <a:tcPr anchor="ctr"/>
                </a:tc>
                <a:tc>
                  <a:txBody>
                    <a:bodyPr/>
                    <a:lstStyle/>
                    <a:p>
                      <a:pPr algn="ctr"/>
                      <a:r>
                        <a:rPr lang="en-US" sz="1200" b="1" i="0">
                          <a:solidFill>
                            <a:srgbClr val="242021"/>
                          </a:solidFill>
                          <a:latin typeface="Arial" pitchFamily="34" charset="0"/>
                          <a:cs typeface="Arial" pitchFamily="34" charset="0"/>
                        </a:rPr>
                        <a:t>Lactose </a:t>
                      </a:r>
                      <a:endParaRPr lang="en-US" sz="1200" b="1">
                        <a:latin typeface="Arial" pitchFamily="34" charset="0"/>
                        <a:cs typeface="Arial" pitchFamily="34" charset="0"/>
                      </a:endParaRPr>
                    </a:p>
                  </a:txBody>
                  <a:tcPr anchor="ctr"/>
                </a:tc>
                <a:tc>
                  <a:txBody>
                    <a:bodyPr/>
                    <a:lstStyle/>
                    <a:p>
                      <a:pPr algn="ctr"/>
                      <a:r>
                        <a:rPr lang="en-US" sz="1200" b="1" i="0" dirty="0">
                          <a:solidFill>
                            <a:srgbClr val="242021"/>
                          </a:solidFill>
                          <a:latin typeface="Arial" pitchFamily="34" charset="0"/>
                          <a:cs typeface="Arial" pitchFamily="34" charset="0"/>
                        </a:rPr>
                        <a:t>Breaks lactose down into glucose</a:t>
                      </a:r>
                      <a:br>
                        <a:rPr lang="en-US" sz="1200" b="1" i="0" dirty="0">
                          <a:solidFill>
                            <a:srgbClr val="242021"/>
                          </a:solidFill>
                          <a:latin typeface="Arial" pitchFamily="34" charset="0"/>
                          <a:cs typeface="Arial" pitchFamily="34" charset="0"/>
                        </a:rPr>
                      </a:br>
                      <a:r>
                        <a:rPr lang="en-US" sz="1200" b="1" i="0" dirty="0">
                          <a:solidFill>
                            <a:srgbClr val="242021"/>
                          </a:solidFill>
                          <a:latin typeface="Arial" pitchFamily="34" charset="0"/>
                          <a:cs typeface="Arial" pitchFamily="34" charset="0"/>
                        </a:rPr>
                        <a:t>and galactose</a:t>
                      </a:r>
                      <a:endParaRPr lang="en-US" sz="1200" b="1" dirty="0">
                        <a:latin typeface="Arial" pitchFamily="34" charset="0"/>
                        <a:cs typeface="Arial" pitchFamily="34" charset="0"/>
                      </a:endParaRPr>
                    </a:p>
                  </a:txBody>
                  <a:tcPr anchor="ctr"/>
                </a:tc>
                <a:extLst>
                  <a:ext uri="{0D108BD9-81ED-4DB2-BD59-A6C34878D82A}">
                    <a16:rowId xmlns:a16="http://schemas.microsoft.com/office/drawing/2014/main" val="10001"/>
                  </a:ext>
                </a:extLst>
              </a:tr>
              <a:tr h="424928">
                <a:tc>
                  <a:txBody>
                    <a:bodyPr/>
                    <a:lstStyle/>
                    <a:p>
                      <a:pPr marL="0" algn="ctr" defTabSz="914400" rtl="0" eaLnBrk="1" latinLnBrk="0" hangingPunct="1"/>
                      <a:r>
                        <a:rPr lang="en-US" sz="1200" b="1" i="0" kern="1200" dirty="0" err="1">
                          <a:solidFill>
                            <a:srgbClr val="242021"/>
                          </a:solidFill>
                          <a:latin typeface="Arial" pitchFamily="34" charset="0"/>
                          <a:ea typeface="+mn-ea"/>
                          <a:cs typeface="Arial" pitchFamily="34" charset="0"/>
                        </a:rPr>
                        <a:t>Penicillinase</a:t>
                      </a:r>
                      <a:r>
                        <a:rPr lang="en-US" sz="1200" b="1" i="0" kern="1200" dirty="0">
                          <a:solidFill>
                            <a:srgbClr val="242021"/>
                          </a:solidFill>
                          <a:latin typeface="Arial" pitchFamily="34" charset="0"/>
                          <a:ea typeface="+mn-ea"/>
                          <a:cs typeface="Arial" pitchFamily="34" charset="0"/>
                        </a:rPr>
                        <a:t>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Beta-lactamase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Hydrolase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Penicillin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Hydrolyzes beta-</a:t>
                      </a:r>
                      <a:r>
                        <a:rPr lang="en-US" sz="1200" b="1" i="0" kern="1200" dirty="0" err="1">
                          <a:solidFill>
                            <a:srgbClr val="242021"/>
                          </a:solidFill>
                          <a:latin typeface="Arial" pitchFamily="34" charset="0"/>
                          <a:ea typeface="+mn-ea"/>
                          <a:cs typeface="Arial" pitchFamily="34" charset="0"/>
                        </a:rPr>
                        <a:t>lactam</a:t>
                      </a:r>
                      <a:r>
                        <a:rPr lang="en-US" sz="1200" b="1" i="0" kern="1200" dirty="0">
                          <a:solidFill>
                            <a:srgbClr val="242021"/>
                          </a:solidFill>
                          <a:latin typeface="Arial" pitchFamily="34" charset="0"/>
                          <a:ea typeface="+mn-ea"/>
                          <a:cs typeface="Arial" pitchFamily="34" charset="0"/>
                        </a:rPr>
                        <a:t> ring</a:t>
                      </a:r>
                    </a:p>
                  </a:txBody>
                  <a:tcPr anchor="ctr"/>
                </a:tc>
                <a:extLst>
                  <a:ext uri="{0D108BD9-81ED-4DB2-BD59-A6C34878D82A}">
                    <a16:rowId xmlns:a16="http://schemas.microsoft.com/office/drawing/2014/main" val="10002"/>
                  </a:ext>
                </a:extLst>
              </a:tr>
              <a:tr h="877132">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DNA polymerase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DNA </a:t>
                      </a:r>
                      <a:r>
                        <a:rPr lang="en-US" sz="1200" b="1" i="0" kern="1200" dirty="0" err="1">
                          <a:solidFill>
                            <a:srgbClr val="242021"/>
                          </a:solidFill>
                          <a:latin typeface="Arial" pitchFamily="34" charset="0"/>
                          <a:ea typeface="+mn-ea"/>
                          <a:cs typeface="Arial" pitchFamily="34" charset="0"/>
                        </a:rPr>
                        <a:t>nucleotidyl</a:t>
                      </a:r>
                      <a:br>
                        <a:rPr lang="en-US" sz="1200" b="1" i="0" kern="1200" dirty="0">
                          <a:solidFill>
                            <a:srgbClr val="242021"/>
                          </a:solidFill>
                          <a:latin typeface="Arial" pitchFamily="34" charset="0"/>
                          <a:ea typeface="+mn-ea"/>
                          <a:cs typeface="Arial" pitchFamily="34" charset="0"/>
                        </a:rPr>
                      </a:br>
                      <a:r>
                        <a:rPr lang="en-US" sz="1200" b="1" i="0" kern="1200" dirty="0" err="1">
                          <a:solidFill>
                            <a:srgbClr val="242021"/>
                          </a:solidFill>
                          <a:latin typeface="Arial" pitchFamily="34" charset="0"/>
                          <a:ea typeface="+mn-ea"/>
                          <a:cs typeface="Arial" pitchFamily="34" charset="0"/>
                        </a:rPr>
                        <a:t>transferase</a:t>
                      </a:r>
                      <a:endParaRPr lang="en-US" sz="1200" b="1" i="0" kern="1200" dirty="0">
                        <a:solidFill>
                          <a:srgbClr val="242021"/>
                        </a:solidFill>
                        <a:latin typeface="Arial" pitchFamily="34" charset="0"/>
                        <a:ea typeface="+mn-ea"/>
                        <a:cs typeface="Arial" pitchFamily="34" charset="0"/>
                      </a:endParaRP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Transferase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DNA nucleosides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Synthesizes a strand of DNA using</a:t>
                      </a:r>
                      <a:br>
                        <a:rPr lang="en-US" sz="1200" b="1" i="0" kern="1200" dirty="0">
                          <a:solidFill>
                            <a:srgbClr val="242021"/>
                          </a:solidFill>
                          <a:latin typeface="Arial" pitchFamily="34" charset="0"/>
                          <a:ea typeface="+mn-ea"/>
                          <a:cs typeface="Arial" pitchFamily="34" charset="0"/>
                        </a:rPr>
                      </a:br>
                      <a:r>
                        <a:rPr lang="en-US" sz="1200" b="1" i="0" kern="1200" dirty="0">
                          <a:solidFill>
                            <a:srgbClr val="242021"/>
                          </a:solidFill>
                          <a:latin typeface="Arial" pitchFamily="34" charset="0"/>
                          <a:ea typeface="+mn-ea"/>
                          <a:cs typeface="Arial" pitchFamily="34" charset="0"/>
                        </a:rPr>
                        <a:t>the complementary strand as a model</a:t>
                      </a:r>
                    </a:p>
                  </a:txBody>
                  <a:tcPr anchor="ctr"/>
                </a:tc>
                <a:extLst>
                  <a:ext uri="{0D108BD9-81ED-4DB2-BD59-A6C34878D82A}">
                    <a16:rowId xmlns:a16="http://schemas.microsoft.com/office/drawing/2014/main" val="10003"/>
                  </a:ext>
                </a:extLst>
              </a:tr>
              <a:tr h="717653">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Lactate dehydrogenase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Same as common name </a:t>
                      </a:r>
                    </a:p>
                  </a:txBody>
                  <a:tcPr anchor="ctr"/>
                </a:tc>
                <a:tc>
                  <a:txBody>
                    <a:bodyPr/>
                    <a:lstStyle/>
                    <a:p>
                      <a:pPr marL="0" algn="ctr" defTabSz="914400" rtl="0" eaLnBrk="1" latinLnBrk="0" hangingPunct="1"/>
                      <a:r>
                        <a:rPr lang="en-US" sz="1200" b="1" i="0" kern="1200" dirty="0" err="1">
                          <a:solidFill>
                            <a:srgbClr val="242021"/>
                          </a:solidFill>
                          <a:latin typeface="Arial" pitchFamily="34" charset="0"/>
                          <a:ea typeface="+mn-ea"/>
                          <a:cs typeface="Arial" pitchFamily="34" charset="0"/>
                        </a:rPr>
                        <a:t>Oxidoreductase</a:t>
                      </a:r>
                      <a:r>
                        <a:rPr lang="en-US" sz="1200" b="1" i="0" kern="1200" dirty="0">
                          <a:solidFill>
                            <a:srgbClr val="242021"/>
                          </a:solidFill>
                          <a:latin typeface="Arial" pitchFamily="34" charset="0"/>
                          <a:ea typeface="+mn-ea"/>
                          <a:cs typeface="Arial" pitchFamily="34" charset="0"/>
                        </a:rPr>
                        <a:t>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Pyruvic acid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Catalyzes the conversion of </a:t>
                      </a:r>
                      <a:r>
                        <a:rPr lang="en-US" sz="1200" b="1" i="0" kern="1200" dirty="0" err="1">
                          <a:solidFill>
                            <a:srgbClr val="242021"/>
                          </a:solidFill>
                          <a:latin typeface="Arial" pitchFamily="34" charset="0"/>
                          <a:ea typeface="+mn-ea"/>
                          <a:cs typeface="Arial" pitchFamily="34" charset="0"/>
                        </a:rPr>
                        <a:t>pyruvic</a:t>
                      </a:r>
                      <a:br>
                        <a:rPr lang="en-US" sz="1200" b="1" i="0" kern="1200" dirty="0">
                          <a:solidFill>
                            <a:srgbClr val="242021"/>
                          </a:solidFill>
                          <a:latin typeface="Arial" pitchFamily="34" charset="0"/>
                          <a:ea typeface="+mn-ea"/>
                          <a:cs typeface="Arial" pitchFamily="34" charset="0"/>
                        </a:rPr>
                      </a:br>
                      <a:r>
                        <a:rPr lang="en-US" sz="1200" b="1" i="0" kern="1200" dirty="0">
                          <a:solidFill>
                            <a:srgbClr val="242021"/>
                          </a:solidFill>
                          <a:latin typeface="Arial" pitchFamily="34" charset="0"/>
                          <a:ea typeface="+mn-ea"/>
                          <a:cs typeface="Arial" pitchFamily="34" charset="0"/>
                        </a:rPr>
                        <a:t>acid to lactic acid</a:t>
                      </a:r>
                    </a:p>
                  </a:txBody>
                  <a:tcPr anchor="ctr"/>
                </a:tc>
                <a:extLst>
                  <a:ext uri="{0D108BD9-81ED-4DB2-BD59-A6C34878D82A}">
                    <a16:rowId xmlns:a16="http://schemas.microsoft.com/office/drawing/2014/main" val="10004"/>
                  </a:ext>
                </a:extLst>
              </a:tr>
              <a:tr h="877132">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Oxidase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Cytochrome oxidase </a:t>
                      </a:r>
                    </a:p>
                  </a:txBody>
                  <a:tcPr anchor="ctr"/>
                </a:tc>
                <a:tc>
                  <a:txBody>
                    <a:bodyPr/>
                    <a:lstStyle/>
                    <a:p>
                      <a:pPr marL="0" algn="ctr" defTabSz="914400" rtl="0" eaLnBrk="1" latinLnBrk="0" hangingPunct="1"/>
                      <a:r>
                        <a:rPr lang="en-US" sz="1200" b="1" i="0" kern="1200" dirty="0" err="1">
                          <a:solidFill>
                            <a:srgbClr val="242021"/>
                          </a:solidFill>
                          <a:latin typeface="Arial" pitchFamily="34" charset="0"/>
                          <a:ea typeface="+mn-ea"/>
                          <a:cs typeface="Arial" pitchFamily="34" charset="0"/>
                        </a:rPr>
                        <a:t>Oxidoreductase</a:t>
                      </a:r>
                      <a:r>
                        <a:rPr lang="en-US" sz="1200" b="1" i="0" kern="1200" dirty="0">
                          <a:solidFill>
                            <a:srgbClr val="242021"/>
                          </a:solidFill>
                          <a:latin typeface="Arial" pitchFamily="34" charset="0"/>
                          <a:ea typeface="+mn-ea"/>
                          <a:cs typeface="Arial" pitchFamily="34" charset="0"/>
                        </a:rPr>
                        <a:t>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Molecular oxygen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Catalyzes the reduction of O2</a:t>
                      </a:r>
                      <a:br>
                        <a:rPr lang="en-US" sz="1200" b="1" i="0" kern="1200" dirty="0">
                          <a:solidFill>
                            <a:srgbClr val="242021"/>
                          </a:solidFill>
                          <a:latin typeface="Arial" pitchFamily="34" charset="0"/>
                          <a:ea typeface="+mn-ea"/>
                          <a:cs typeface="Arial" pitchFamily="34" charset="0"/>
                        </a:rPr>
                      </a:br>
                      <a:r>
                        <a:rPr lang="en-US" sz="1200" b="1" i="0" kern="1200" dirty="0">
                          <a:solidFill>
                            <a:srgbClr val="242021"/>
                          </a:solidFill>
                          <a:latin typeface="Arial" pitchFamily="34" charset="0"/>
                          <a:ea typeface="+mn-ea"/>
                          <a:cs typeface="Arial" pitchFamily="34" charset="0"/>
                        </a:rPr>
                        <a:t>(addition of electrons and hydrogen)</a:t>
                      </a:r>
                    </a:p>
                  </a:txBody>
                  <a:tcPr anchor="ctr"/>
                </a:tc>
                <a:extLst>
                  <a:ext uri="{0D108BD9-81ED-4DB2-BD59-A6C34878D82A}">
                    <a16:rowId xmlns:a16="http://schemas.microsoft.com/office/drawing/2014/main" val="10005"/>
                  </a:ext>
                </a:extLst>
              </a:tr>
            </a:tbl>
          </a:graphicData>
        </a:graphic>
      </p:graphicFrame>
      <p:sp>
        <p:nvSpPr>
          <p:cNvPr id="5" name="Freeform 2">
            <a:extLst>
              <a:ext uri="{FF2B5EF4-FFF2-40B4-BE49-F238E27FC236}">
                <a16:creationId xmlns:a16="http://schemas.microsoft.com/office/drawing/2014/main" id="{23CA73E8-B3BF-4A8D-A8E1-A9DA9EDA9E13}"/>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6" name="Freeform 3">
            <a:extLst>
              <a:ext uri="{FF2B5EF4-FFF2-40B4-BE49-F238E27FC236}">
                <a16:creationId xmlns:a16="http://schemas.microsoft.com/office/drawing/2014/main" id="{2D51B4D5-78E2-44FA-95B1-3336BD423C14}"/>
              </a:ext>
            </a:extLst>
          </p:cNvPr>
          <p:cNvSpPr/>
          <p:nvPr/>
        </p:nvSpPr>
        <p:spPr>
          <a:xfrm>
            <a:off x="-9525" y="565875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10600" cy="5909310"/>
          </a:xfrm>
          <a:prstGeom prst="rect">
            <a:avLst/>
          </a:prstGeom>
        </p:spPr>
        <p:txBody>
          <a:bodyPr wrap="square">
            <a:spAutoFit/>
          </a:bodyPr>
          <a:lstStyle/>
          <a:p>
            <a:r>
              <a:rPr lang="en-US" b="1" dirty="0">
                <a:solidFill>
                  <a:srgbClr val="00B050"/>
                </a:solidFill>
              </a:rPr>
              <a:t>Location and Regularity of Enzyme Action</a:t>
            </a:r>
          </a:p>
          <a:p>
            <a:endParaRPr lang="en-US" b="1" dirty="0">
              <a:solidFill>
                <a:srgbClr val="00B050"/>
              </a:solidFill>
            </a:endParaRPr>
          </a:p>
          <a:p>
            <a:pPr>
              <a:buFont typeface="Wingdings" pitchFamily="2" charset="2"/>
              <a:buChar char="Ø"/>
            </a:pPr>
            <a:r>
              <a:rPr lang="en-US" b="1" dirty="0"/>
              <a:t>Enzymes perform their tasks either inside or outside of the cell in which they were produced.</a:t>
            </a:r>
          </a:p>
          <a:p>
            <a:endParaRPr lang="en-US" b="1" dirty="0"/>
          </a:p>
          <a:p>
            <a:pPr>
              <a:buFont typeface="Wingdings" pitchFamily="2" charset="2"/>
              <a:buChar char="Ø"/>
            </a:pPr>
            <a:r>
              <a:rPr lang="en-US" b="1" dirty="0" err="1">
                <a:solidFill>
                  <a:srgbClr val="FF0000"/>
                </a:solidFill>
              </a:rPr>
              <a:t>Endoenzymes</a:t>
            </a:r>
            <a:r>
              <a:rPr lang="en-US" b="1" dirty="0">
                <a:solidFill>
                  <a:srgbClr val="FF0000"/>
                </a:solidFill>
              </a:rPr>
              <a:t> </a:t>
            </a:r>
            <a:r>
              <a:rPr lang="en-US" b="1" dirty="0"/>
              <a:t>are retained intracellularly and function there. </a:t>
            </a:r>
            <a:br>
              <a:rPr lang="en-US" dirty="0"/>
            </a:br>
            <a:endParaRPr lang="en-US" dirty="0"/>
          </a:p>
          <a:p>
            <a:pPr>
              <a:buFont typeface="Wingdings" pitchFamily="2" charset="2"/>
              <a:buChar char="Ø"/>
            </a:pPr>
            <a:r>
              <a:rPr lang="en-US" b="1" dirty="0">
                <a:solidFill>
                  <a:srgbClr val="FF0000"/>
                </a:solidFill>
              </a:rPr>
              <a:t>Exoenzymes</a:t>
            </a:r>
            <a:r>
              <a:rPr lang="en-US" b="1" dirty="0"/>
              <a:t> are transported </a:t>
            </a:r>
            <a:r>
              <a:rPr lang="en-US" b="1" dirty="0" err="1"/>
              <a:t>extracellularly</a:t>
            </a:r>
            <a:r>
              <a:rPr lang="en-US" b="1" dirty="0"/>
              <a:t> ,where they break down (hydrolyze) large food molecules or harmful chemicals.  Examples of </a:t>
            </a:r>
            <a:r>
              <a:rPr lang="en-US" b="1" dirty="0" err="1"/>
              <a:t>exoenzymes</a:t>
            </a:r>
            <a:r>
              <a:rPr lang="en-US" b="1" dirty="0"/>
              <a:t> are </a:t>
            </a:r>
            <a:r>
              <a:rPr lang="en-US" b="1" dirty="0" err="1">
                <a:solidFill>
                  <a:srgbClr val="92D050"/>
                </a:solidFill>
              </a:rPr>
              <a:t>cellulase</a:t>
            </a:r>
            <a:r>
              <a:rPr lang="en-US" b="1" dirty="0"/>
              <a:t>, </a:t>
            </a:r>
            <a:r>
              <a:rPr lang="en-US" b="1" dirty="0">
                <a:solidFill>
                  <a:srgbClr val="00B0F0"/>
                </a:solidFill>
              </a:rPr>
              <a:t>amylase</a:t>
            </a:r>
            <a:r>
              <a:rPr lang="en-US" b="1" dirty="0"/>
              <a:t>, and </a:t>
            </a:r>
            <a:r>
              <a:rPr lang="en-US" b="1" dirty="0" err="1">
                <a:solidFill>
                  <a:srgbClr val="FF0000"/>
                </a:solidFill>
              </a:rPr>
              <a:t>penicillinase</a:t>
            </a:r>
            <a:r>
              <a:rPr lang="en-US" b="1" dirty="0"/>
              <a:t>. (figure 2.5). </a:t>
            </a:r>
          </a:p>
          <a:p>
            <a:endParaRPr lang="en-US" b="1" dirty="0"/>
          </a:p>
          <a:p>
            <a:pPr algn="just">
              <a:buFont typeface="Wingdings" pitchFamily="2" charset="2"/>
              <a:buChar char="Ø"/>
            </a:pPr>
            <a:r>
              <a:rPr lang="en-US" b="1" dirty="0"/>
              <a:t>The enzymes are not all produced in equal amounts or at equal rates. Some, called</a:t>
            </a:r>
            <a:br>
              <a:rPr lang="en-US" b="1" dirty="0"/>
            </a:br>
            <a:r>
              <a:rPr lang="en-US" b="1" dirty="0">
                <a:solidFill>
                  <a:srgbClr val="FF0000"/>
                </a:solidFill>
              </a:rPr>
              <a:t>constitutive enzymes </a:t>
            </a:r>
            <a:r>
              <a:rPr lang="en-US" b="1" dirty="0"/>
              <a:t>(figure 2.6</a:t>
            </a:r>
            <a:r>
              <a:rPr lang="en-US" b="1" i="1" dirty="0"/>
              <a:t>a</a:t>
            </a:r>
            <a:r>
              <a:rPr lang="en-US" b="1" dirty="0"/>
              <a:t>), are always present and in relatively constant amounts, regardless of the amount of substrate.</a:t>
            </a:r>
          </a:p>
          <a:p>
            <a:pPr algn="just"/>
            <a:endParaRPr lang="en-US" b="1" dirty="0"/>
          </a:p>
          <a:p>
            <a:pPr algn="just">
              <a:buFont typeface="Wingdings" pitchFamily="2" charset="2"/>
              <a:buChar char="Ø"/>
            </a:pPr>
            <a:r>
              <a:rPr lang="en-US" b="1" dirty="0"/>
              <a:t> The enzymes involved in utilizing glucose, for example, are very important in metabolism and thus are constitutive .</a:t>
            </a:r>
          </a:p>
          <a:p>
            <a:pPr algn="just"/>
            <a:endParaRPr lang="en-US" b="1" dirty="0"/>
          </a:p>
          <a:p>
            <a:pPr algn="just">
              <a:buFont typeface="Wingdings" pitchFamily="2" charset="2"/>
              <a:buChar char="Ø"/>
            </a:pPr>
            <a:r>
              <a:rPr lang="en-US" b="1" dirty="0"/>
              <a:t>Other enzymes are </a:t>
            </a:r>
            <a:r>
              <a:rPr lang="en-US" b="1" dirty="0">
                <a:solidFill>
                  <a:srgbClr val="FF0000"/>
                </a:solidFill>
              </a:rPr>
              <a:t>regulated enzymes </a:t>
            </a:r>
            <a:r>
              <a:rPr lang="en-US" b="1" dirty="0"/>
              <a:t>(figure 2.6</a:t>
            </a:r>
            <a:r>
              <a:rPr lang="en-US" b="1" i="1" dirty="0"/>
              <a:t>b</a:t>
            </a:r>
            <a:r>
              <a:rPr lang="en-US" b="1" dirty="0"/>
              <a:t>), the production of which is either turned on (</a:t>
            </a:r>
            <a:r>
              <a:rPr lang="en-US" b="1" dirty="0">
                <a:solidFill>
                  <a:srgbClr val="00B050"/>
                </a:solidFill>
              </a:rPr>
              <a:t>induced</a:t>
            </a:r>
            <a:r>
              <a:rPr lang="en-US" b="1" dirty="0"/>
              <a:t>) or turned off (</a:t>
            </a:r>
            <a:r>
              <a:rPr lang="en-US" b="1" dirty="0">
                <a:solidFill>
                  <a:srgbClr val="00B050"/>
                </a:solidFill>
              </a:rPr>
              <a:t>repressed</a:t>
            </a:r>
            <a:r>
              <a:rPr lang="en-US" b="1" dirty="0"/>
              <a:t>) in response to changes in concentration of the substrate.</a:t>
            </a:r>
          </a:p>
        </p:txBody>
      </p:sp>
      <p:sp>
        <p:nvSpPr>
          <p:cNvPr id="3" name="Freeform 2">
            <a:extLst>
              <a:ext uri="{FF2B5EF4-FFF2-40B4-BE49-F238E27FC236}">
                <a16:creationId xmlns:a16="http://schemas.microsoft.com/office/drawing/2014/main" id="{0C16371C-DDC2-4483-B0DB-6F9F370A6E17}"/>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1066800" y="762000"/>
            <a:ext cx="6858000" cy="3733800"/>
          </a:xfrm>
          <a:prstGeom prst="rect">
            <a:avLst/>
          </a:prstGeom>
          <a:noFill/>
          <a:ln w="9525">
            <a:noFill/>
            <a:miter lim="800000"/>
            <a:headEnd/>
            <a:tailEnd/>
          </a:ln>
          <a:effectLst/>
        </p:spPr>
      </p:pic>
      <p:sp>
        <p:nvSpPr>
          <p:cNvPr id="5" name="Rectangle 4"/>
          <p:cNvSpPr/>
          <p:nvPr/>
        </p:nvSpPr>
        <p:spPr>
          <a:xfrm>
            <a:off x="457200" y="4944070"/>
            <a:ext cx="8382000" cy="923330"/>
          </a:xfrm>
          <a:prstGeom prst="rect">
            <a:avLst/>
          </a:prstGeom>
        </p:spPr>
        <p:txBody>
          <a:bodyPr wrap="square">
            <a:spAutoFit/>
          </a:bodyPr>
          <a:lstStyle/>
          <a:p>
            <a:pPr algn="just"/>
            <a:r>
              <a:rPr lang="en-US" b="1" dirty="0"/>
              <a:t>Figure 2.5 Types of enzymes, as described by their location of action. (a) </a:t>
            </a:r>
            <a:r>
              <a:rPr lang="en-US" b="1" dirty="0">
                <a:solidFill>
                  <a:srgbClr val="00B050"/>
                </a:solidFill>
              </a:rPr>
              <a:t>Exoenzymes </a:t>
            </a:r>
            <a:r>
              <a:rPr lang="en-US" b="1" dirty="0"/>
              <a:t>are released outside the cell to function. (b) </a:t>
            </a:r>
            <a:r>
              <a:rPr lang="en-US" b="1" dirty="0" err="1">
                <a:solidFill>
                  <a:srgbClr val="00B050"/>
                </a:solidFill>
              </a:rPr>
              <a:t>Endoenzymes</a:t>
            </a:r>
            <a:r>
              <a:rPr lang="en-US" b="1" dirty="0"/>
              <a:t> remain in the cell and function there.</a:t>
            </a:r>
            <a:endParaRPr lang="en-US" dirty="0"/>
          </a:p>
        </p:txBody>
      </p:sp>
      <p:sp>
        <p:nvSpPr>
          <p:cNvPr id="4" name="Freeform 2">
            <a:extLst>
              <a:ext uri="{FF2B5EF4-FFF2-40B4-BE49-F238E27FC236}">
                <a16:creationId xmlns:a16="http://schemas.microsoft.com/office/drawing/2014/main" id="{62678B58-1D15-48F7-957E-44671DD8C0A1}"/>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E7718E2B-2E7C-4D3A-9300-ED62CAA8FEAE}"/>
              </a:ext>
            </a:extLst>
          </p:cNvPr>
          <p:cNvSpPr/>
          <p:nvPr/>
        </p:nvSpPr>
        <p:spPr>
          <a:xfrm>
            <a:off x="61518" y="5838825"/>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000" y="381000"/>
            <a:ext cx="3571875" cy="26574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5105400" y="466725"/>
            <a:ext cx="3810000" cy="5019675"/>
          </a:xfrm>
          <a:prstGeom prst="rect">
            <a:avLst/>
          </a:prstGeom>
          <a:noFill/>
          <a:ln w="9525">
            <a:noFill/>
            <a:miter lim="800000"/>
            <a:headEnd/>
            <a:tailEnd/>
          </a:ln>
          <a:effectLst/>
        </p:spPr>
      </p:pic>
      <p:sp>
        <p:nvSpPr>
          <p:cNvPr id="7" name="Rectangle 6"/>
          <p:cNvSpPr/>
          <p:nvPr/>
        </p:nvSpPr>
        <p:spPr>
          <a:xfrm>
            <a:off x="304800" y="3048000"/>
            <a:ext cx="4724400" cy="2862322"/>
          </a:xfrm>
          <a:prstGeom prst="rect">
            <a:avLst/>
          </a:prstGeom>
        </p:spPr>
        <p:txBody>
          <a:bodyPr wrap="square">
            <a:spAutoFit/>
          </a:bodyPr>
          <a:lstStyle/>
          <a:p>
            <a:pPr algn="just"/>
            <a:r>
              <a:rPr lang="en-US" b="1" dirty="0"/>
              <a:t>Figure 8.6 Constitutive and regulated enzymes.</a:t>
            </a:r>
          </a:p>
          <a:p>
            <a:pPr algn="just"/>
            <a:br>
              <a:rPr lang="en-US" b="1" dirty="0"/>
            </a:br>
            <a:r>
              <a:rPr lang="en-US" b="1" dirty="0"/>
              <a:t>(a) </a:t>
            </a:r>
            <a:r>
              <a:rPr lang="en-US" dirty="0"/>
              <a:t>Constitutive enzymes are present in constant amounts in a cell . The addition of more substrate does not increase the numbers of</a:t>
            </a:r>
            <a:br>
              <a:rPr lang="en-US" dirty="0"/>
            </a:br>
            <a:r>
              <a:rPr lang="en-US" dirty="0"/>
              <a:t>these enzymes.</a:t>
            </a:r>
          </a:p>
          <a:p>
            <a:endParaRPr lang="en-US" dirty="0"/>
          </a:p>
          <a:p>
            <a:pPr algn="just"/>
            <a:r>
              <a:rPr lang="en-US" dirty="0"/>
              <a:t> </a:t>
            </a:r>
            <a:r>
              <a:rPr lang="en-US" b="1" dirty="0"/>
              <a:t>(b) </a:t>
            </a:r>
            <a:r>
              <a:rPr lang="en-US" dirty="0"/>
              <a:t>The concentration of regulated enzymes in a cell increases or decreases in response to substrate levels.</a:t>
            </a:r>
          </a:p>
        </p:txBody>
      </p:sp>
      <p:sp>
        <p:nvSpPr>
          <p:cNvPr id="5" name="Freeform 2">
            <a:extLst>
              <a:ext uri="{FF2B5EF4-FFF2-40B4-BE49-F238E27FC236}">
                <a16:creationId xmlns:a16="http://schemas.microsoft.com/office/drawing/2014/main" id="{24A8822E-5140-4594-86D9-38B198E20DA5}"/>
              </a:ext>
            </a:extLst>
          </p:cNvPr>
          <p:cNvSpPr/>
          <p:nvPr/>
        </p:nvSpPr>
        <p:spPr>
          <a:xfrm>
            <a:off x="8138718" y="5677351"/>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4"/>
            <a:stretch>
              <a:fillRect/>
            </a:stretch>
          </a:blipFill>
        </p:spPr>
        <p:txBody>
          <a:bodyPr/>
          <a:lstStyle/>
          <a:p>
            <a:endParaRPr lang="en-US" sz="900"/>
          </a:p>
        </p:txBody>
      </p:sp>
      <p:sp>
        <p:nvSpPr>
          <p:cNvPr id="6" name="Freeform 3">
            <a:extLst>
              <a:ext uri="{FF2B5EF4-FFF2-40B4-BE49-F238E27FC236}">
                <a16:creationId xmlns:a16="http://schemas.microsoft.com/office/drawing/2014/main" id="{EC1A3DF1-DF9F-43D4-B24D-8A79D0E9F45E}"/>
              </a:ext>
            </a:extLst>
          </p:cNvPr>
          <p:cNvSpPr/>
          <p:nvPr/>
        </p:nvSpPr>
        <p:spPr>
          <a:xfrm>
            <a:off x="-76200" y="5872222"/>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4"/>
            <a:stretch>
              <a:fillRect/>
            </a:stretch>
          </a:blipFill>
        </p:spPr>
        <p:txBody>
          <a:bodyPr/>
          <a:lstStyle/>
          <a:p>
            <a:endParaRPr lang="en-US"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85885"/>
            <a:ext cx="8763000" cy="5632311"/>
          </a:xfrm>
          <a:prstGeom prst="rect">
            <a:avLst/>
          </a:prstGeom>
        </p:spPr>
        <p:txBody>
          <a:bodyPr wrap="square">
            <a:spAutoFit/>
          </a:bodyPr>
          <a:lstStyle/>
          <a:p>
            <a:r>
              <a:rPr lang="en-US" b="1" dirty="0">
                <a:solidFill>
                  <a:srgbClr val="FF0000"/>
                </a:solidFill>
              </a:rPr>
              <a:t>Synthesis and Hydrolysis Reactions </a:t>
            </a:r>
          </a:p>
          <a:p>
            <a:endParaRPr lang="en-US" b="1" dirty="0"/>
          </a:p>
          <a:p>
            <a:pPr>
              <a:buFont typeface="Wingdings" pitchFamily="2" charset="2"/>
              <a:buChar char="§"/>
            </a:pPr>
            <a:r>
              <a:rPr lang="en-US" b="1" dirty="0"/>
              <a:t>A growing cell is in a frenzy of activity, constantly synthesizing proteins, DNA, and RNA; forming storage polymers such as </a:t>
            </a:r>
            <a:r>
              <a:rPr lang="en-US" b="1" dirty="0">
                <a:solidFill>
                  <a:srgbClr val="FF0000"/>
                </a:solidFill>
              </a:rPr>
              <a:t>starch</a:t>
            </a:r>
            <a:r>
              <a:rPr lang="en-US" b="1" dirty="0"/>
              <a:t> and </a:t>
            </a:r>
            <a:r>
              <a:rPr lang="en-US" b="1" dirty="0">
                <a:solidFill>
                  <a:srgbClr val="FF0000"/>
                </a:solidFill>
              </a:rPr>
              <a:t>glycogen</a:t>
            </a:r>
            <a:r>
              <a:rPr lang="en-US" b="1" dirty="0"/>
              <a:t>; and assembling new cell parts. </a:t>
            </a:r>
          </a:p>
          <a:p>
            <a:endParaRPr lang="en-US" b="1" dirty="0"/>
          </a:p>
          <a:p>
            <a:pPr>
              <a:buFont typeface="Wingdings" pitchFamily="2" charset="2"/>
              <a:buChar char="§"/>
            </a:pPr>
            <a:r>
              <a:rPr lang="en-US" b="1" dirty="0"/>
              <a:t>Such </a:t>
            </a:r>
            <a:r>
              <a:rPr lang="en-US" b="1" dirty="0">
                <a:solidFill>
                  <a:srgbClr val="0070C0"/>
                </a:solidFill>
              </a:rPr>
              <a:t>anabolic</a:t>
            </a:r>
            <a:r>
              <a:rPr lang="en-US" b="1" dirty="0"/>
              <a:t> reactions require enzymes (</a:t>
            </a:r>
            <a:r>
              <a:rPr lang="en-US" b="1" dirty="0" err="1">
                <a:solidFill>
                  <a:srgbClr val="00B050"/>
                </a:solidFill>
              </a:rPr>
              <a:t>ligases</a:t>
            </a:r>
            <a:r>
              <a:rPr lang="en-US" b="1" dirty="0"/>
              <a:t>) to form covalent bonds between</a:t>
            </a:r>
            <a:br>
              <a:rPr lang="en-US" b="1" dirty="0"/>
            </a:br>
            <a:r>
              <a:rPr lang="en-US" b="1" dirty="0"/>
              <a:t>smaller substrate molecules. </a:t>
            </a:r>
          </a:p>
          <a:p>
            <a:endParaRPr lang="en-US" b="1" dirty="0"/>
          </a:p>
          <a:p>
            <a:pPr>
              <a:buFont typeface="Wingdings" pitchFamily="2" charset="2"/>
              <a:buChar char="§"/>
            </a:pPr>
            <a:r>
              <a:rPr lang="en-US" b="1" dirty="0"/>
              <a:t>Also known as </a:t>
            </a:r>
            <a:r>
              <a:rPr lang="en-US" b="1" i="1" dirty="0">
                <a:solidFill>
                  <a:srgbClr val="00B050"/>
                </a:solidFill>
              </a:rPr>
              <a:t>dehydration reactions</a:t>
            </a:r>
            <a:r>
              <a:rPr lang="en-US" b="1" i="1" dirty="0"/>
              <a:t>, </a:t>
            </a:r>
            <a:r>
              <a:rPr lang="en-US" b="1" dirty="0"/>
              <a:t>synthesis reactions typically require ATP and release</a:t>
            </a:r>
            <a:br>
              <a:rPr lang="en-US" b="1" dirty="0"/>
            </a:br>
            <a:r>
              <a:rPr lang="en-US" b="1" dirty="0"/>
              <a:t>one water molecule for each bond made (figure 2.7</a:t>
            </a:r>
            <a:r>
              <a:rPr lang="en-US" b="1" i="1" dirty="0"/>
              <a:t>a</a:t>
            </a:r>
            <a:r>
              <a:rPr lang="en-US" b="1" dirty="0"/>
              <a:t>). </a:t>
            </a:r>
          </a:p>
          <a:p>
            <a:endParaRPr lang="en-US" b="1" dirty="0"/>
          </a:p>
          <a:p>
            <a:pPr algn="just">
              <a:buFont typeface="Wingdings" pitchFamily="2" charset="2"/>
              <a:buChar char="§"/>
            </a:pPr>
            <a:r>
              <a:rPr lang="en-US" b="1" dirty="0">
                <a:solidFill>
                  <a:srgbClr val="0070C0"/>
                </a:solidFill>
              </a:rPr>
              <a:t>Catabolic</a:t>
            </a:r>
            <a:r>
              <a:rPr lang="en-US" b="1" dirty="0"/>
              <a:t> reactions involving energy transactions, remodeling of cell structure, and digestion of macromolecules are also very active during cell growth. For example, digestion requires enzymes to break down substrates into smaller molecules so they can be used by the cell. </a:t>
            </a:r>
          </a:p>
          <a:p>
            <a:endParaRPr lang="en-US" b="1" dirty="0"/>
          </a:p>
          <a:p>
            <a:pPr>
              <a:buFont typeface="Wingdings" pitchFamily="2" charset="2"/>
              <a:buChar char="§"/>
            </a:pPr>
            <a:r>
              <a:rPr lang="en-US" b="1" dirty="0"/>
              <a:t>Because the breaking of bonds requires the input of water, digestion is often termed a</a:t>
            </a:r>
            <a:br>
              <a:rPr lang="en-US" b="1" dirty="0"/>
            </a:br>
            <a:r>
              <a:rPr lang="en-US" b="1" i="1" dirty="0"/>
              <a:t>hydrolysis  reaction </a:t>
            </a:r>
            <a:r>
              <a:rPr lang="en-US" b="1" dirty="0"/>
              <a:t>(figure 2.7</a:t>
            </a:r>
            <a:r>
              <a:rPr lang="en-US" b="1" i="1" dirty="0"/>
              <a:t>b</a:t>
            </a:r>
            <a:r>
              <a:rPr lang="en-US" b="1" dirty="0"/>
              <a:t>). </a:t>
            </a:r>
            <a:br>
              <a:rPr lang="en-US" b="1" dirty="0"/>
            </a:br>
            <a:endParaRPr lang="en-US" b="1" dirty="0"/>
          </a:p>
        </p:txBody>
      </p:sp>
      <p:sp>
        <p:nvSpPr>
          <p:cNvPr id="5" name="Freeform 2">
            <a:extLst>
              <a:ext uri="{FF2B5EF4-FFF2-40B4-BE49-F238E27FC236}">
                <a16:creationId xmlns:a16="http://schemas.microsoft.com/office/drawing/2014/main" id="{AD0B1C1C-4A49-46A6-89A4-21B3343032F0}"/>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6" name="Freeform 3">
            <a:extLst>
              <a:ext uri="{FF2B5EF4-FFF2-40B4-BE49-F238E27FC236}">
                <a16:creationId xmlns:a16="http://schemas.microsoft.com/office/drawing/2014/main" id="{5935F961-F64B-42BF-BC07-711CABC3287E}"/>
              </a:ext>
            </a:extLst>
          </p:cNvPr>
          <p:cNvSpPr/>
          <p:nvPr/>
        </p:nvSpPr>
        <p:spPr>
          <a:xfrm>
            <a:off x="8138718" y="5791200"/>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49069"/>
            <a:ext cx="4572000" cy="646331"/>
          </a:xfrm>
          <a:prstGeom prst="rect">
            <a:avLst/>
          </a:prstGeom>
        </p:spPr>
        <p:txBody>
          <a:bodyPr>
            <a:spAutoFit/>
          </a:bodyPr>
          <a:lstStyle/>
          <a:p>
            <a:pPr algn="ctr"/>
            <a:r>
              <a:rPr lang="en-US" b="1" dirty="0">
                <a:solidFill>
                  <a:srgbClr val="FF0000"/>
                </a:solidFill>
                <a:latin typeface="Arial" pitchFamily="34" charset="0"/>
                <a:cs typeface="Arial" pitchFamily="34" charset="0"/>
              </a:rPr>
              <a:t>The Metabolism of Microbes</a:t>
            </a:r>
            <a:r>
              <a:rPr lang="en-US" dirty="0">
                <a:solidFill>
                  <a:srgbClr val="FF0000"/>
                </a:solidFill>
                <a:latin typeface="Arial" pitchFamily="34" charset="0"/>
                <a:cs typeface="Arial" pitchFamily="34" charset="0"/>
              </a:rPr>
              <a:t> </a:t>
            </a:r>
            <a:br>
              <a:rPr lang="en-US" dirty="0">
                <a:solidFill>
                  <a:srgbClr val="FF0000"/>
                </a:solidFill>
                <a:latin typeface="Arial" pitchFamily="34" charset="0"/>
                <a:cs typeface="Arial" pitchFamily="34" charset="0"/>
              </a:rPr>
            </a:br>
            <a:endParaRPr lang="en-US" dirty="0">
              <a:solidFill>
                <a:srgbClr val="FF0000"/>
              </a:solidFill>
              <a:latin typeface="Arial" pitchFamily="34" charset="0"/>
              <a:cs typeface="Arial" pitchFamily="34" charset="0"/>
            </a:endParaRPr>
          </a:p>
        </p:txBody>
      </p:sp>
      <p:sp>
        <p:nvSpPr>
          <p:cNvPr id="5" name="Rectangle 4"/>
          <p:cNvSpPr/>
          <p:nvPr/>
        </p:nvSpPr>
        <p:spPr>
          <a:xfrm>
            <a:off x="228600" y="1551087"/>
            <a:ext cx="8686800" cy="5078313"/>
          </a:xfrm>
          <a:prstGeom prst="rect">
            <a:avLst/>
          </a:prstGeom>
        </p:spPr>
        <p:txBody>
          <a:bodyPr wrap="square">
            <a:spAutoFit/>
          </a:bodyPr>
          <a:lstStyle/>
          <a:p>
            <a:pPr>
              <a:buFont typeface="Wingdings" pitchFamily="2" charset="2"/>
              <a:buChar char="ü"/>
            </a:pPr>
            <a:r>
              <a:rPr lang="en-US" b="1" dirty="0">
                <a:solidFill>
                  <a:srgbClr val="FF0000"/>
                </a:solidFill>
              </a:rPr>
              <a:t> Metabolism</a:t>
            </a:r>
            <a:r>
              <a:rPr lang="en-US" b="1" dirty="0"/>
              <a:t>, from the Greek term </a:t>
            </a:r>
            <a:r>
              <a:rPr lang="en-US" b="1" i="1" dirty="0" err="1">
                <a:solidFill>
                  <a:schemeClr val="tx2">
                    <a:lumMod val="75000"/>
                  </a:schemeClr>
                </a:solidFill>
              </a:rPr>
              <a:t>metaballein</a:t>
            </a:r>
            <a:r>
              <a:rPr lang="en-US" b="1" i="1" dirty="0"/>
              <a:t>, </a:t>
            </a:r>
            <a:r>
              <a:rPr lang="en-US" b="1" dirty="0"/>
              <a:t>meaning change, pertains to all chemical reactions and physical workings of the cell. </a:t>
            </a:r>
          </a:p>
          <a:p>
            <a:endParaRPr lang="en-US" b="1" dirty="0"/>
          </a:p>
          <a:p>
            <a:pPr>
              <a:buFont typeface="Wingdings" pitchFamily="2" charset="2"/>
              <a:buChar char="ü"/>
            </a:pPr>
            <a:r>
              <a:rPr lang="en-US" b="1" dirty="0">
                <a:solidFill>
                  <a:srgbClr val="002060"/>
                </a:solidFill>
              </a:rPr>
              <a:t> Metabolism</a:t>
            </a:r>
            <a:r>
              <a:rPr lang="en-US" b="1" dirty="0"/>
              <a:t> entails thousands of different reactions, most of them fall into one of two general categories.</a:t>
            </a:r>
          </a:p>
          <a:p>
            <a:endParaRPr lang="en-US" b="1" dirty="0"/>
          </a:p>
          <a:p>
            <a:pPr algn="just">
              <a:buFont typeface="Wingdings" pitchFamily="2" charset="2"/>
              <a:buChar char="ü"/>
            </a:pPr>
            <a:r>
              <a:rPr lang="en-US" b="1" dirty="0">
                <a:solidFill>
                  <a:srgbClr val="C00000"/>
                </a:solidFill>
              </a:rPr>
              <a:t>Anabolism</a:t>
            </a:r>
            <a:r>
              <a:rPr lang="en-US" b="1" dirty="0"/>
              <a:t>, sometimes also called </a:t>
            </a:r>
            <a:r>
              <a:rPr lang="en-US" b="1" i="1" dirty="0"/>
              <a:t>biosynthesis, </a:t>
            </a:r>
            <a:r>
              <a:rPr lang="en-US" b="1" dirty="0"/>
              <a:t>is any process that results in synthesis of cell molecules and structures. It is </a:t>
            </a:r>
            <a:r>
              <a:rPr lang="en-US" b="1" dirty="0" err="1"/>
              <a:t>abuilding</a:t>
            </a:r>
            <a:r>
              <a:rPr lang="en-US" b="1" dirty="0"/>
              <a:t> and bond-making process that forms larger macromolecules from smaller ones, and it usually requires the input of energy </a:t>
            </a:r>
          </a:p>
          <a:p>
            <a:endParaRPr lang="en-US" b="1" dirty="0"/>
          </a:p>
          <a:p>
            <a:pPr>
              <a:buFont typeface="Wingdings" pitchFamily="2" charset="2"/>
              <a:buChar char="ü"/>
            </a:pPr>
            <a:r>
              <a:rPr lang="en-US" b="1" dirty="0">
                <a:solidFill>
                  <a:srgbClr val="C00000"/>
                </a:solidFill>
              </a:rPr>
              <a:t>Catabolism </a:t>
            </a:r>
            <a:r>
              <a:rPr lang="en-US" b="1" dirty="0"/>
              <a:t>is the opposite of anabolism. Catabolic  reactions break the bonds of larger molecules into smaller molecules and often release energy. The linking of anabolism to catabolism ensures the </a:t>
            </a:r>
            <a:r>
              <a:rPr lang="en-US" b="1" dirty="0" err="1"/>
              <a:t>effcient</a:t>
            </a:r>
            <a:r>
              <a:rPr lang="en-US" b="1" dirty="0"/>
              <a:t> completion of many thousands of cellular processes. </a:t>
            </a:r>
            <a:br>
              <a:rPr lang="en-US" b="1" dirty="0"/>
            </a:br>
            <a:endParaRPr lang="en-US" b="1" dirty="0"/>
          </a:p>
          <a:p>
            <a:endParaRPr lang="en-US" dirty="0"/>
          </a:p>
          <a:p>
            <a:endParaRPr lang="en-US" dirty="0"/>
          </a:p>
          <a:p>
            <a:br>
              <a:rPr lang="en-US" dirty="0"/>
            </a:br>
            <a:endParaRPr lang="en-US" dirty="0"/>
          </a:p>
        </p:txBody>
      </p:sp>
      <p:sp>
        <p:nvSpPr>
          <p:cNvPr id="6" name="Freeform 2">
            <a:extLst>
              <a:ext uri="{FF2B5EF4-FFF2-40B4-BE49-F238E27FC236}">
                <a16:creationId xmlns:a16="http://schemas.microsoft.com/office/drawing/2014/main" id="{9775428A-4591-459F-B96A-9C19A59843E4}"/>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7" name="Freeform 3">
            <a:extLst>
              <a:ext uri="{FF2B5EF4-FFF2-40B4-BE49-F238E27FC236}">
                <a16:creationId xmlns:a16="http://schemas.microsoft.com/office/drawing/2014/main" id="{7EE62F74-4B89-4D89-9038-DFFBF381BDB4}"/>
              </a:ext>
            </a:extLst>
          </p:cNvPr>
          <p:cNvSpPr/>
          <p:nvPr/>
        </p:nvSpPr>
        <p:spPr>
          <a:xfrm>
            <a:off x="-9525" y="565875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1219200" y="533400"/>
            <a:ext cx="6477000" cy="4276725"/>
          </a:xfrm>
          <a:prstGeom prst="rect">
            <a:avLst/>
          </a:prstGeom>
          <a:noFill/>
          <a:ln w="9525">
            <a:noFill/>
            <a:miter lim="800000"/>
            <a:headEnd/>
            <a:tailEnd/>
          </a:ln>
          <a:effectLst/>
        </p:spPr>
      </p:pic>
      <p:sp>
        <p:nvSpPr>
          <p:cNvPr id="5" name="Rectangle 4"/>
          <p:cNvSpPr/>
          <p:nvPr/>
        </p:nvSpPr>
        <p:spPr>
          <a:xfrm>
            <a:off x="381000" y="5181600"/>
            <a:ext cx="8153400" cy="646331"/>
          </a:xfrm>
          <a:prstGeom prst="rect">
            <a:avLst/>
          </a:prstGeom>
        </p:spPr>
        <p:txBody>
          <a:bodyPr wrap="square">
            <a:spAutoFit/>
          </a:bodyPr>
          <a:lstStyle/>
          <a:p>
            <a:r>
              <a:rPr lang="en-US" b="1" dirty="0"/>
              <a:t>Figure 2.7 Examples of enzyme-catalyzed synthesis and hydrolysis reactions.</a:t>
            </a:r>
            <a:r>
              <a:rPr lang="en-US" dirty="0"/>
              <a:t> </a:t>
            </a:r>
            <a:br>
              <a:rPr lang="en-US" dirty="0"/>
            </a:br>
            <a:endParaRPr lang="en-US" dirty="0"/>
          </a:p>
        </p:txBody>
      </p:sp>
      <p:sp>
        <p:nvSpPr>
          <p:cNvPr id="4" name="Freeform 2">
            <a:extLst>
              <a:ext uri="{FF2B5EF4-FFF2-40B4-BE49-F238E27FC236}">
                <a16:creationId xmlns:a16="http://schemas.microsoft.com/office/drawing/2014/main" id="{21EEACF4-EFEC-4ED4-92A8-B9BA5E158A08}"/>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D47009F1-E749-4449-9B56-51A87E055CA3}"/>
              </a:ext>
            </a:extLst>
          </p:cNvPr>
          <p:cNvSpPr/>
          <p:nvPr/>
        </p:nvSpPr>
        <p:spPr>
          <a:xfrm>
            <a:off x="61518" y="5838825"/>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4600621" y="108351"/>
            <a:ext cx="4052771" cy="5521712"/>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txBody>
          <a:bodyPr/>
          <a:lstStyle/>
          <a:p>
            <a:endParaRPr lang="en-US" sz="900"/>
          </a:p>
        </p:txBody>
      </p:sp>
      <p:sp>
        <p:nvSpPr>
          <p:cNvPr id="3" name="TextBox 3"/>
          <p:cNvSpPr txBox="1"/>
          <p:nvPr/>
        </p:nvSpPr>
        <p:spPr>
          <a:xfrm>
            <a:off x="644506" y="3432783"/>
            <a:ext cx="3708464" cy="819199"/>
          </a:xfrm>
          <a:prstGeom prst="rect">
            <a:avLst/>
          </a:prstGeom>
        </p:spPr>
        <p:txBody>
          <a:bodyPr lIns="0" tIns="0" rIns="0" bIns="0" rtlCol="0" anchor="t">
            <a:spAutoFit/>
          </a:bodyPr>
          <a:lstStyle/>
          <a:p>
            <a:pPr>
              <a:lnSpc>
                <a:spcPts val="6338"/>
              </a:lnSpc>
            </a:pPr>
            <a:r>
              <a:rPr lang="en-US" sz="6338" spc="70">
                <a:solidFill>
                  <a:srgbClr val="231076"/>
                </a:solidFill>
                <a:latin typeface="Anton"/>
              </a:rPr>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610600" cy="2862322"/>
          </a:xfrm>
          <a:prstGeom prst="rect">
            <a:avLst/>
          </a:prstGeom>
        </p:spPr>
        <p:txBody>
          <a:bodyPr wrap="square">
            <a:spAutoFit/>
          </a:bodyPr>
          <a:lstStyle/>
          <a:p>
            <a:r>
              <a:rPr lang="en-US" b="1" dirty="0">
                <a:solidFill>
                  <a:srgbClr val="FF0000"/>
                </a:solidFill>
              </a:rPr>
              <a:t>In summary, metabolism performs these functions</a:t>
            </a:r>
            <a:br>
              <a:rPr lang="en-US" b="1" dirty="0">
                <a:solidFill>
                  <a:srgbClr val="FF0000"/>
                </a:solidFill>
              </a:rPr>
            </a:br>
            <a:br>
              <a:rPr lang="en-US" dirty="0"/>
            </a:br>
            <a:r>
              <a:rPr lang="en-US" b="1" dirty="0"/>
              <a:t>1. </a:t>
            </a:r>
            <a:r>
              <a:rPr lang="en-US" b="1" dirty="0">
                <a:solidFill>
                  <a:srgbClr val="00B050"/>
                </a:solidFill>
              </a:rPr>
              <a:t>assembles </a:t>
            </a:r>
            <a:r>
              <a:rPr lang="en-US" b="1" dirty="0"/>
              <a:t>smaller molecules into larger macromolecules needed for the cell; in this process, ATP (energy) is utilized to form bonds (</a:t>
            </a:r>
            <a:r>
              <a:rPr lang="en-US" b="1" dirty="0">
                <a:solidFill>
                  <a:srgbClr val="FF0000"/>
                </a:solidFill>
              </a:rPr>
              <a:t>anabolism</a:t>
            </a:r>
            <a:r>
              <a:rPr lang="en-US" b="1" dirty="0"/>
              <a:t>) .</a:t>
            </a:r>
          </a:p>
          <a:p>
            <a:br>
              <a:rPr lang="en-US" b="1" dirty="0"/>
            </a:br>
            <a:r>
              <a:rPr lang="en-US" b="1" dirty="0"/>
              <a:t>2. </a:t>
            </a:r>
            <a:r>
              <a:rPr lang="en-US" b="1" dirty="0">
                <a:solidFill>
                  <a:srgbClr val="00B050"/>
                </a:solidFill>
              </a:rPr>
              <a:t>degrades </a:t>
            </a:r>
            <a:r>
              <a:rPr lang="en-US" b="1" dirty="0"/>
              <a:t>macromolecules into smaller molecules, a process which yields energy (</a:t>
            </a:r>
            <a:r>
              <a:rPr lang="en-US" b="1" dirty="0">
                <a:solidFill>
                  <a:srgbClr val="FF0000"/>
                </a:solidFill>
              </a:rPr>
              <a:t>catabolism</a:t>
            </a:r>
            <a:r>
              <a:rPr lang="en-US" b="1" dirty="0"/>
              <a:t>) .</a:t>
            </a:r>
          </a:p>
          <a:p>
            <a:br>
              <a:rPr lang="en-US" b="1" dirty="0"/>
            </a:br>
            <a:r>
              <a:rPr lang="en-US" b="1" dirty="0"/>
              <a:t>3. </a:t>
            </a:r>
            <a:r>
              <a:rPr lang="en-US" b="1" dirty="0">
                <a:solidFill>
                  <a:srgbClr val="00B050"/>
                </a:solidFill>
              </a:rPr>
              <a:t>conserves</a:t>
            </a:r>
            <a:r>
              <a:rPr lang="en-US" b="1" dirty="0"/>
              <a:t> energy in the form of ATP (</a:t>
            </a:r>
            <a:r>
              <a:rPr lang="en-US" b="1" dirty="0">
                <a:solidFill>
                  <a:srgbClr val="FF0000"/>
                </a:solidFill>
              </a:rPr>
              <a:t>adenosine </a:t>
            </a:r>
            <a:r>
              <a:rPr lang="en-US" b="1" dirty="0" err="1">
                <a:solidFill>
                  <a:srgbClr val="FF0000"/>
                </a:solidFill>
              </a:rPr>
              <a:t>triphosphate</a:t>
            </a:r>
            <a:r>
              <a:rPr lang="en-US" b="1" dirty="0"/>
              <a:t>) or </a:t>
            </a:r>
            <a:r>
              <a:rPr lang="en-US" b="1" dirty="0">
                <a:solidFill>
                  <a:srgbClr val="FF0000"/>
                </a:solidFill>
              </a:rPr>
              <a:t>heat</a:t>
            </a:r>
            <a:r>
              <a:rPr lang="en-US" b="1" dirty="0"/>
              <a:t> .</a:t>
            </a:r>
            <a:br>
              <a:rPr lang="en-US" b="1" dirty="0"/>
            </a:br>
            <a:endParaRPr lang="en-US" b="1" dirty="0"/>
          </a:p>
        </p:txBody>
      </p:sp>
      <p:sp>
        <p:nvSpPr>
          <p:cNvPr id="6" name="Rectangle 5"/>
          <p:cNvSpPr/>
          <p:nvPr/>
        </p:nvSpPr>
        <p:spPr>
          <a:xfrm>
            <a:off x="228600" y="3429000"/>
            <a:ext cx="8686800" cy="1477328"/>
          </a:xfrm>
          <a:prstGeom prst="rect">
            <a:avLst/>
          </a:prstGeom>
        </p:spPr>
        <p:txBody>
          <a:bodyPr wrap="square">
            <a:spAutoFit/>
          </a:bodyPr>
          <a:lstStyle/>
          <a:p>
            <a:pPr algn="just">
              <a:buFont typeface="Wingdings" pitchFamily="2" charset="2"/>
              <a:buChar char="ü"/>
            </a:pPr>
            <a:r>
              <a:rPr lang="en-US" b="1" dirty="0"/>
              <a:t>A microbial cell could be viewed as a microscopic factory, complete with basic building materials, a source of energy, and a “blueprint” for running its extensive network of metabolic reactions. But the chemical reactions of life, even when highly organized and complex, cannot proceed without a special class of macromolecules called </a:t>
            </a:r>
            <a:r>
              <a:rPr lang="en-US" b="1" dirty="0">
                <a:solidFill>
                  <a:srgbClr val="FF0000"/>
                </a:solidFill>
              </a:rPr>
              <a:t>enzymes</a:t>
            </a:r>
            <a:r>
              <a:rPr lang="en-US" b="1" dirty="0"/>
              <a:t>. </a:t>
            </a:r>
            <a:br>
              <a:rPr lang="en-US" b="1" dirty="0"/>
            </a:br>
            <a:endParaRPr lang="en-US" b="1" dirty="0"/>
          </a:p>
        </p:txBody>
      </p:sp>
      <p:sp>
        <p:nvSpPr>
          <p:cNvPr id="7" name="Rectangle 6"/>
          <p:cNvSpPr/>
          <p:nvPr/>
        </p:nvSpPr>
        <p:spPr>
          <a:xfrm>
            <a:off x="228600" y="4944070"/>
            <a:ext cx="8534400" cy="923330"/>
          </a:xfrm>
          <a:prstGeom prst="rect">
            <a:avLst/>
          </a:prstGeom>
        </p:spPr>
        <p:txBody>
          <a:bodyPr wrap="square">
            <a:spAutoFit/>
          </a:bodyPr>
          <a:lstStyle/>
          <a:p>
            <a:pPr algn="just">
              <a:buFont typeface="Wingdings" pitchFamily="2" charset="2"/>
              <a:buChar char="ü"/>
            </a:pPr>
            <a:r>
              <a:rPr lang="en-US" b="1" dirty="0"/>
              <a:t>Enzymes are a remarkable example of catalysts, chemicals that increase the rate of a chemical reaction without becoming part of the products or being consumed in the reaction .</a:t>
            </a:r>
          </a:p>
        </p:txBody>
      </p:sp>
      <p:sp>
        <p:nvSpPr>
          <p:cNvPr id="5" name="Freeform 2">
            <a:extLst>
              <a:ext uri="{FF2B5EF4-FFF2-40B4-BE49-F238E27FC236}">
                <a16:creationId xmlns:a16="http://schemas.microsoft.com/office/drawing/2014/main" id="{957E4DCB-2486-4DAC-8C66-BC7DA74AD116}"/>
              </a:ext>
            </a:extLst>
          </p:cNvPr>
          <p:cNvSpPr/>
          <p:nvPr/>
        </p:nvSpPr>
        <p:spPr>
          <a:xfrm>
            <a:off x="8138718" y="15240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8" name="Freeform 3">
            <a:extLst>
              <a:ext uri="{FF2B5EF4-FFF2-40B4-BE49-F238E27FC236}">
                <a16:creationId xmlns:a16="http://schemas.microsoft.com/office/drawing/2014/main" id="{28669E93-E11A-4A87-B9E5-5A519848AA4A}"/>
              </a:ext>
            </a:extLst>
          </p:cNvPr>
          <p:cNvSpPr/>
          <p:nvPr/>
        </p:nvSpPr>
        <p:spPr>
          <a:xfrm>
            <a:off x="51993" y="579210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33400" y="838200"/>
            <a:ext cx="8153400" cy="3962400"/>
          </a:xfrm>
          <a:prstGeom prst="rect">
            <a:avLst/>
          </a:prstGeom>
          <a:noFill/>
          <a:ln w="9525">
            <a:noFill/>
            <a:miter lim="800000"/>
            <a:headEnd/>
            <a:tailEnd/>
          </a:ln>
          <a:effectLst/>
        </p:spPr>
      </p:pic>
      <p:sp>
        <p:nvSpPr>
          <p:cNvPr id="5" name="Rectangle 4"/>
          <p:cNvSpPr/>
          <p:nvPr/>
        </p:nvSpPr>
        <p:spPr>
          <a:xfrm>
            <a:off x="152400" y="5048071"/>
            <a:ext cx="8915400" cy="1200329"/>
          </a:xfrm>
          <a:prstGeom prst="rect">
            <a:avLst/>
          </a:prstGeom>
        </p:spPr>
        <p:txBody>
          <a:bodyPr wrap="square">
            <a:spAutoFit/>
          </a:bodyPr>
          <a:lstStyle/>
          <a:p>
            <a:pPr algn="just"/>
            <a:r>
              <a:rPr lang="en-US" b="1" dirty="0"/>
              <a:t>Figure 8.1 Simplified model of metabolism. Cellular reactions fall into two major categories. Catabolism involves the breakdown of complex organic molecules to extract energy and form simpler end products. Anabolism uses the energy to synthesize necessary  macromolecules and cell structures from precursors.</a:t>
            </a:r>
          </a:p>
        </p:txBody>
      </p:sp>
      <p:sp>
        <p:nvSpPr>
          <p:cNvPr id="6" name="Freeform 2">
            <a:extLst>
              <a:ext uri="{FF2B5EF4-FFF2-40B4-BE49-F238E27FC236}">
                <a16:creationId xmlns:a16="http://schemas.microsoft.com/office/drawing/2014/main" id="{E41DB874-8B55-4777-9CBE-961052F8B3DD}"/>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457200"/>
            <a:ext cx="4572000" cy="646331"/>
          </a:xfrm>
          <a:prstGeom prst="rect">
            <a:avLst/>
          </a:prstGeom>
        </p:spPr>
        <p:txBody>
          <a:bodyPr>
            <a:spAutoFit/>
          </a:bodyPr>
          <a:lstStyle/>
          <a:p>
            <a:pPr algn="ctr"/>
            <a:r>
              <a:rPr lang="en-US" b="1" dirty="0">
                <a:solidFill>
                  <a:srgbClr val="FF0000"/>
                </a:solidFill>
              </a:rPr>
              <a:t>How Do Enzymes Work? </a:t>
            </a:r>
            <a:br>
              <a:rPr lang="en-US" b="1" dirty="0">
                <a:solidFill>
                  <a:srgbClr val="FF0000"/>
                </a:solidFill>
              </a:rPr>
            </a:br>
            <a:endParaRPr lang="en-US" b="1" dirty="0">
              <a:solidFill>
                <a:srgbClr val="FF0000"/>
              </a:solidFill>
            </a:endParaRPr>
          </a:p>
        </p:txBody>
      </p:sp>
      <p:sp>
        <p:nvSpPr>
          <p:cNvPr id="5" name="Rectangle 4"/>
          <p:cNvSpPr/>
          <p:nvPr/>
        </p:nvSpPr>
        <p:spPr>
          <a:xfrm>
            <a:off x="152400" y="990600"/>
            <a:ext cx="8763000" cy="5355312"/>
          </a:xfrm>
          <a:prstGeom prst="rect">
            <a:avLst/>
          </a:prstGeom>
        </p:spPr>
        <p:txBody>
          <a:bodyPr wrap="square">
            <a:spAutoFit/>
          </a:bodyPr>
          <a:lstStyle/>
          <a:p>
            <a:r>
              <a:rPr lang="en-US" b="1" dirty="0">
                <a:solidFill>
                  <a:srgbClr val="C00000"/>
                </a:solidFill>
              </a:rPr>
              <a:t>We have said that an enzyme speeds up the rate of a metabolic reaction, but just how does it do this? </a:t>
            </a:r>
          </a:p>
          <a:p>
            <a:endParaRPr lang="en-US" dirty="0"/>
          </a:p>
          <a:p>
            <a:pPr algn="just">
              <a:buFont typeface="Wingdings" pitchFamily="2" charset="2"/>
              <a:buChar char="Ø"/>
            </a:pPr>
            <a:r>
              <a:rPr lang="en-US" b="1" dirty="0"/>
              <a:t> During a chemical reaction, reactants are converted to products by bond formation or breakage.</a:t>
            </a:r>
          </a:p>
          <a:p>
            <a:pPr algn="just"/>
            <a:endParaRPr lang="en-US" b="1" dirty="0"/>
          </a:p>
          <a:p>
            <a:pPr algn="just">
              <a:buFont typeface="Wingdings" pitchFamily="2" charset="2"/>
              <a:buChar char="Ø"/>
            </a:pPr>
            <a:r>
              <a:rPr lang="en-US" b="1" dirty="0"/>
              <a:t> A certain amount of energy is required to initiate every such reaction, which limits its rate. This resistance to a reaction, which must be overcome for a reaction to proceed, is</a:t>
            </a:r>
          </a:p>
          <a:p>
            <a:pPr algn="just"/>
            <a:r>
              <a:rPr lang="en-US" b="1" dirty="0"/>
              <a:t>measurable and is called the energy of activation or activation energy. In the laboratory, overcoming this initial resistance can be achieved by:</a:t>
            </a:r>
          </a:p>
          <a:p>
            <a:pPr algn="just"/>
            <a:endParaRPr lang="en-US" b="1" dirty="0"/>
          </a:p>
          <a:p>
            <a:pPr algn="just"/>
            <a:r>
              <a:rPr lang="en-US" b="1" dirty="0">
                <a:solidFill>
                  <a:srgbClr val="FF0000"/>
                </a:solidFill>
              </a:rPr>
              <a:t>1.</a:t>
            </a:r>
            <a:r>
              <a:rPr lang="en-US" b="1" dirty="0">
                <a:solidFill>
                  <a:srgbClr val="0070C0"/>
                </a:solidFill>
              </a:rPr>
              <a:t> increasing thermal energy (</a:t>
            </a:r>
            <a:r>
              <a:rPr lang="en-US" b="1" dirty="0">
                <a:solidFill>
                  <a:srgbClr val="FF0000"/>
                </a:solidFill>
              </a:rPr>
              <a:t>heating</a:t>
            </a:r>
            <a:r>
              <a:rPr lang="en-US" b="1" dirty="0">
                <a:solidFill>
                  <a:srgbClr val="0070C0"/>
                </a:solidFill>
              </a:rPr>
              <a:t>) to increase molecular  velocity.</a:t>
            </a:r>
          </a:p>
          <a:p>
            <a:pPr algn="just"/>
            <a:endParaRPr lang="en-US" b="1" dirty="0"/>
          </a:p>
          <a:p>
            <a:pPr algn="just"/>
            <a:r>
              <a:rPr lang="en-US" b="1" dirty="0">
                <a:solidFill>
                  <a:srgbClr val="0070C0"/>
                </a:solidFill>
              </a:rPr>
              <a:t> </a:t>
            </a:r>
            <a:r>
              <a:rPr lang="en-US" b="1" dirty="0">
                <a:solidFill>
                  <a:srgbClr val="FF0000"/>
                </a:solidFill>
              </a:rPr>
              <a:t>2.</a:t>
            </a:r>
            <a:r>
              <a:rPr lang="en-US" b="1" dirty="0">
                <a:solidFill>
                  <a:srgbClr val="0070C0"/>
                </a:solidFill>
              </a:rPr>
              <a:t> increasing the </a:t>
            </a:r>
            <a:r>
              <a:rPr lang="en-US" b="1" dirty="0">
                <a:solidFill>
                  <a:srgbClr val="FF0000"/>
                </a:solidFill>
              </a:rPr>
              <a:t>concentration </a:t>
            </a:r>
            <a:r>
              <a:rPr lang="en-US" b="1" dirty="0">
                <a:solidFill>
                  <a:srgbClr val="0070C0"/>
                </a:solidFill>
              </a:rPr>
              <a:t>of reactants to increase the rate of </a:t>
            </a:r>
            <a:r>
              <a:rPr lang="en-US" b="1" dirty="0">
                <a:solidFill>
                  <a:srgbClr val="FF0000"/>
                </a:solidFill>
              </a:rPr>
              <a:t>molecular collisions</a:t>
            </a:r>
            <a:r>
              <a:rPr lang="en-US" b="1" dirty="0">
                <a:solidFill>
                  <a:srgbClr val="0070C0"/>
                </a:solidFill>
              </a:rPr>
              <a:t>, or</a:t>
            </a:r>
          </a:p>
          <a:p>
            <a:pPr algn="just"/>
            <a:br>
              <a:rPr lang="en-US" b="1" dirty="0"/>
            </a:br>
            <a:r>
              <a:rPr lang="en-US" b="1" dirty="0">
                <a:solidFill>
                  <a:srgbClr val="FF0000"/>
                </a:solidFill>
              </a:rPr>
              <a:t>3.</a:t>
            </a:r>
            <a:r>
              <a:rPr lang="en-US" b="1" dirty="0">
                <a:solidFill>
                  <a:srgbClr val="0070C0"/>
                </a:solidFill>
              </a:rPr>
              <a:t> adding a </a:t>
            </a:r>
            <a:r>
              <a:rPr lang="en-US" b="1" dirty="0">
                <a:solidFill>
                  <a:srgbClr val="FF0000"/>
                </a:solidFill>
              </a:rPr>
              <a:t>catalyst</a:t>
            </a:r>
            <a:r>
              <a:rPr lang="en-US" b="1" dirty="0">
                <a:solidFill>
                  <a:srgbClr val="0070C0"/>
                </a:solidFill>
              </a:rPr>
              <a:t>.</a:t>
            </a:r>
          </a:p>
          <a:p>
            <a:br>
              <a:rPr lang="en-US" dirty="0"/>
            </a:br>
            <a:br>
              <a:rPr lang="en-US" dirty="0"/>
            </a:br>
            <a:endParaRPr lang="en-US" dirty="0"/>
          </a:p>
        </p:txBody>
      </p:sp>
      <p:sp>
        <p:nvSpPr>
          <p:cNvPr id="6" name="Freeform 2">
            <a:extLst>
              <a:ext uri="{FF2B5EF4-FFF2-40B4-BE49-F238E27FC236}">
                <a16:creationId xmlns:a16="http://schemas.microsoft.com/office/drawing/2014/main" id="{6660DE87-E5D1-48AF-85FF-3A449AC30F9E}"/>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7" name="Freeform 3">
            <a:extLst>
              <a:ext uri="{FF2B5EF4-FFF2-40B4-BE49-F238E27FC236}">
                <a16:creationId xmlns:a16="http://schemas.microsoft.com/office/drawing/2014/main" id="{511943D8-A54D-4F54-A977-C2B2518C9E84}"/>
              </a:ext>
            </a:extLst>
          </p:cNvPr>
          <p:cNvSpPr/>
          <p:nvPr/>
        </p:nvSpPr>
        <p:spPr>
          <a:xfrm>
            <a:off x="-9525" y="565875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89844"/>
            <a:ext cx="8534400" cy="5355312"/>
          </a:xfrm>
          <a:prstGeom prst="rect">
            <a:avLst/>
          </a:prstGeom>
        </p:spPr>
        <p:txBody>
          <a:bodyPr wrap="square">
            <a:spAutoFit/>
          </a:bodyPr>
          <a:lstStyle/>
          <a:p>
            <a:pPr>
              <a:buClr>
                <a:srgbClr val="00B050"/>
              </a:buClr>
              <a:buFont typeface="Wingdings" pitchFamily="2" charset="2"/>
              <a:buChar char="ü"/>
            </a:pPr>
            <a:r>
              <a:rPr lang="en-US" b="1" dirty="0"/>
              <a:t>At the molecular level, an enzyme promotes a reaction by serving as a physical site upon which the reactant molecules, called </a:t>
            </a:r>
            <a:r>
              <a:rPr lang="en-US" b="1" dirty="0">
                <a:solidFill>
                  <a:srgbClr val="00B050"/>
                </a:solidFill>
              </a:rPr>
              <a:t>substrates</a:t>
            </a:r>
            <a:r>
              <a:rPr lang="en-US" b="1" dirty="0"/>
              <a:t>, can be positioned for various interactions. </a:t>
            </a:r>
          </a:p>
          <a:p>
            <a:endParaRPr lang="en-US" b="1" dirty="0"/>
          </a:p>
          <a:p>
            <a:pPr>
              <a:buClr>
                <a:srgbClr val="7030A0"/>
              </a:buClr>
              <a:buFont typeface="Wingdings" pitchFamily="2" charset="2"/>
              <a:buChar char="ü"/>
            </a:pPr>
            <a:r>
              <a:rPr lang="en-US" b="1" dirty="0"/>
              <a:t>The enzyme is much larger in size than its substrate, and it presents a unique active site that its only that particular substrate. </a:t>
            </a:r>
          </a:p>
          <a:p>
            <a:endParaRPr lang="en-US" b="1" dirty="0"/>
          </a:p>
          <a:p>
            <a:pPr>
              <a:buClr>
                <a:srgbClr val="FF0000"/>
              </a:buClr>
              <a:buFont typeface="Wingdings" pitchFamily="2" charset="2"/>
              <a:buChar char="ü"/>
            </a:pPr>
            <a:r>
              <a:rPr lang="en-US" b="1" dirty="0"/>
              <a:t>Although an enzyme binds to the substrate and participates directly in changes to the</a:t>
            </a:r>
            <a:br>
              <a:rPr lang="en-US" b="1" dirty="0"/>
            </a:br>
            <a:r>
              <a:rPr lang="en-US" b="1" dirty="0"/>
              <a:t>substrate, it does not become a part of the products, is not used up by the reaction, and can function over and over again </a:t>
            </a:r>
          </a:p>
          <a:p>
            <a:pPr>
              <a:buClr>
                <a:srgbClr val="FF0000"/>
              </a:buClr>
            </a:pPr>
            <a:endParaRPr lang="en-US" b="1" dirty="0"/>
          </a:p>
          <a:p>
            <a:pPr>
              <a:buClr>
                <a:srgbClr val="FF0000"/>
              </a:buClr>
            </a:pPr>
            <a:r>
              <a:rPr lang="en-US" b="1" dirty="0">
                <a:solidFill>
                  <a:srgbClr val="00B050"/>
                </a:solidFill>
              </a:rPr>
              <a:t>Enzyme Structure</a:t>
            </a:r>
          </a:p>
          <a:p>
            <a:pPr>
              <a:buClr>
                <a:srgbClr val="FF0000"/>
              </a:buClr>
            </a:pPr>
            <a:endParaRPr lang="en-US" b="1" dirty="0">
              <a:solidFill>
                <a:srgbClr val="00B050"/>
              </a:solidFill>
            </a:endParaRPr>
          </a:p>
          <a:p>
            <a:pPr>
              <a:buClr>
                <a:srgbClr val="FF0000"/>
              </a:buClr>
              <a:buFont typeface="Wingdings" pitchFamily="2" charset="2"/>
              <a:buChar char="v"/>
            </a:pPr>
            <a:r>
              <a:rPr lang="en-US" b="1" dirty="0"/>
              <a:t>The primary structure of most enzymes is protein- with some exceptions and they can be </a:t>
            </a:r>
            <a:r>
              <a:rPr lang="en-US" b="1" dirty="0" err="1"/>
              <a:t>classifed</a:t>
            </a:r>
            <a:r>
              <a:rPr lang="en-US" b="1" dirty="0"/>
              <a:t> as simple or conjugated. </a:t>
            </a:r>
          </a:p>
          <a:p>
            <a:pPr>
              <a:buClr>
                <a:srgbClr val="FF0000"/>
              </a:buClr>
            </a:pPr>
            <a:endParaRPr lang="en-US" b="1" dirty="0"/>
          </a:p>
          <a:p>
            <a:pPr>
              <a:buClr>
                <a:srgbClr val="FF0000"/>
              </a:buClr>
              <a:buFont typeface="Wingdings" pitchFamily="2" charset="2"/>
              <a:buChar char="v"/>
            </a:pPr>
            <a:r>
              <a:rPr lang="en-US" b="1" dirty="0"/>
              <a:t>Simple enzymes consist of protein alone, whereas conjugated enzymes (</a:t>
            </a:r>
            <a:r>
              <a:rPr lang="en-US" b="1" dirty="0" err="1"/>
              <a:t>fgure</a:t>
            </a:r>
            <a:r>
              <a:rPr lang="en-US" b="1" dirty="0"/>
              <a:t> 2.2) contain protein and </a:t>
            </a:r>
            <a:r>
              <a:rPr lang="en-US" b="1" dirty="0" err="1"/>
              <a:t>nonprotein</a:t>
            </a:r>
            <a:r>
              <a:rPr lang="en-US" b="1" dirty="0"/>
              <a:t> molecules. </a:t>
            </a:r>
            <a:br>
              <a:rPr lang="en-US" b="1" dirty="0"/>
            </a:br>
            <a:endParaRPr lang="en-US" b="1" dirty="0"/>
          </a:p>
        </p:txBody>
      </p:sp>
      <p:sp>
        <p:nvSpPr>
          <p:cNvPr id="3" name="Freeform 2">
            <a:extLst>
              <a:ext uri="{FF2B5EF4-FFF2-40B4-BE49-F238E27FC236}">
                <a16:creationId xmlns:a16="http://schemas.microsoft.com/office/drawing/2014/main" id="{DB444B12-F1AB-4E70-96C5-B54313514FE1}"/>
              </a:ext>
            </a:extLst>
          </p:cNvPr>
          <p:cNvSpPr/>
          <p:nvPr/>
        </p:nvSpPr>
        <p:spPr>
          <a:xfrm>
            <a:off x="8138718" y="-7620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6D330738-ACE5-455F-8503-D418C3F31C2F}"/>
              </a:ext>
            </a:extLst>
          </p:cNvPr>
          <p:cNvSpPr/>
          <p:nvPr/>
        </p:nvSpPr>
        <p:spPr>
          <a:xfrm>
            <a:off x="-121641" y="591670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990600" y="3505200"/>
            <a:ext cx="6553200" cy="2286000"/>
          </a:xfrm>
          <a:prstGeom prst="rect">
            <a:avLst/>
          </a:prstGeom>
          <a:noFill/>
          <a:ln w="9525">
            <a:noFill/>
            <a:miter lim="800000"/>
            <a:headEnd/>
            <a:tailEnd/>
          </a:ln>
          <a:effectLst/>
        </p:spPr>
      </p:pic>
      <p:sp>
        <p:nvSpPr>
          <p:cNvPr id="8" name="Rectangle 7"/>
          <p:cNvSpPr/>
          <p:nvPr/>
        </p:nvSpPr>
        <p:spPr>
          <a:xfrm>
            <a:off x="152400" y="5791200"/>
            <a:ext cx="8763000" cy="646331"/>
          </a:xfrm>
          <a:prstGeom prst="rect">
            <a:avLst/>
          </a:prstGeom>
        </p:spPr>
        <p:txBody>
          <a:bodyPr wrap="square">
            <a:spAutoFit/>
          </a:bodyPr>
          <a:lstStyle/>
          <a:p>
            <a:r>
              <a:rPr lang="en-US" b="1" dirty="0"/>
              <a:t>Figure 2.3 </a:t>
            </a:r>
            <a:r>
              <a:rPr lang="en-US" b="1" dirty="0">
                <a:solidFill>
                  <a:srgbClr val="00B050"/>
                </a:solidFill>
              </a:rPr>
              <a:t>Conjugated enzyme structure</a:t>
            </a:r>
            <a:r>
              <a:rPr lang="en-US" b="1" dirty="0"/>
              <a:t>. All have an apoenzyme (polypeptide or protein) component and one or more of actors .</a:t>
            </a:r>
          </a:p>
        </p:txBody>
      </p:sp>
      <p:pic>
        <p:nvPicPr>
          <p:cNvPr id="2052" name="Picture 4"/>
          <p:cNvPicPr>
            <a:picLocks noChangeAspect="1" noChangeArrowheads="1"/>
          </p:cNvPicPr>
          <p:nvPr/>
        </p:nvPicPr>
        <p:blipFill>
          <a:blip r:embed="rId3" cstate="print"/>
          <a:srcRect/>
          <a:stretch>
            <a:fillRect/>
          </a:stretch>
        </p:blipFill>
        <p:spPr bwMode="auto">
          <a:xfrm>
            <a:off x="914400" y="304800"/>
            <a:ext cx="3181350" cy="2895600"/>
          </a:xfrm>
          <a:prstGeom prst="rect">
            <a:avLst/>
          </a:prstGeom>
          <a:noFill/>
          <a:ln w="9525">
            <a:noFill/>
            <a:miter lim="800000"/>
            <a:headEnd/>
            <a:tailEnd/>
          </a:ln>
          <a:effectLst/>
        </p:spPr>
      </p:pic>
      <p:sp>
        <p:nvSpPr>
          <p:cNvPr id="10" name="Rectangle 9"/>
          <p:cNvSpPr/>
          <p:nvPr/>
        </p:nvSpPr>
        <p:spPr>
          <a:xfrm>
            <a:off x="4267200" y="1143000"/>
            <a:ext cx="4419600" cy="369332"/>
          </a:xfrm>
          <a:prstGeom prst="rect">
            <a:avLst/>
          </a:prstGeom>
        </p:spPr>
        <p:txBody>
          <a:bodyPr wrap="square">
            <a:spAutoFit/>
          </a:bodyPr>
          <a:lstStyle/>
          <a:p>
            <a:r>
              <a:rPr lang="en-US" b="1" dirty="0"/>
              <a:t>Figure 2.2 </a:t>
            </a:r>
            <a:r>
              <a:rPr lang="en-US" b="1" dirty="0" err="1">
                <a:solidFill>
                  <a:srgbClr val="00B050"/>
                </a:solidFill>
              </a:rPr>
              <a:t>UnConjugated</a:t>
            </a:r>
            <a:r>
              <a:rPr lang="en-US" b="1" dirty="0">
                <a:solidFill>
                  <a:srgbClr val="00B050"/>
                </a:solidFill>
              </a:rPr>
              <a:t> enzyme structure</a:t>
            </a:r>
            <a:endParaRPr lang="en-US" dirty="0"/>
          </a:p>
        </p:txBody>
      </p:sp>
      <p:sp>
        <p:nvSpPr>
          <p:cNvPr id="6" name="Freeform 2">
            <a:extLst>
              <a:ext uri="{FF2B5EF4-FFF2-40B4-BE49-F238E27FC236}">
                <a16:creationId xmlns:a16="http://schemas.microsoft.com/office/drawing/2014/main" id="{95812337-37B9-40DB-B0A4-0755D7C13C14}"/>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4"/>
            <a:stretch>
              <a:fillRect/>
            </a:stretch>
          </a:blipFill>
        </p:spPr>
        <p:txBody>
          <a:bodyPr/>
          <a:lstStyle/>
          <a:p>
            <a:endParaRPr lang="en-US"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96077"/>
            <a:ext cx="8610600" cy="2585323"/>
          </a:xfrm>
          <a:prstGeom prst="rect">
            <a:avLst/>
          </a:prstGeom>
        </p:spPr>
        <p:txBody>
          <a:bodyPr wrap="square">
            <a:spAutoFit/>
          </a:bodyPr>
          <a:lstStyle/>
          <a:p>
            <a:pPr>
              <a:buClr>
                <a:srgbClr val="00B050"/>
              </a:buClr>
              <a:buFont typeface="Wingdings" pitchFamily="2" charset="2"/>
              <a:buChar char="q"/>
            </a:pPr>
            <a:r>
              <a:rPr lang="en-US" b="1" dirty="0"/>
              <a:t>A conjugated enzyme, sometimes referred to as a </a:t>
            </a:r>
            <a:r>
              <a:rPr lang="en-US" b="1" dirty="0" err="1">
                <a:solidFill>
                  <a:srgbClr val="0070C0"/>
                </a:solidFill>
              </a:rPr>
              <a:t>holoenzyme</a:t>
            </a:r>
            <a:r>
              <a:rPr lang="en-US" b="1" dirty="0"/>
              <a:t>, is a combination</a:t>
            </a:r>
            <a:br>
              <a:rPr lang="en-US" b="1" dirty="0"/>
            </a:br>
            <a:r>
              <a:rPr lang="en-US" b="1" dirty="0"/>
              <a:t>of a protein, now called the </a:t>
            </a:r>
            <a:r>
              <a:rPr lang="en-US" b="1" dirty="0">
                <a:solidFill>
                  <a:srgbClr val="0070C0"/>
                </a:solidFill>
              </a:rPr>
              <a:t>apoenzyme</a:t>
            </a:r>
            <a:r>
              <a:rPr lang="en-US" b="1" dirty="0"/>
              <a:t>, and one or more </a:t>
            </a:r>
            <a:r>
              <a:rPr lang="en-US" b="1" dirty="0">
                <a:solidFill>
                  <a:srgbClr val="0070C0"/>
                </a:solidFill>
              </a:rPr>
              <a:t>cofactors</a:t>
            </a:r>
            <a:r>
              <a:rPr lang="en-US" b="1" dirty="0"/>
              <a:t>. </a:t>
            </a:r>
          </a:p>
          <a:p>
            <a:endParaRPr lang="en-US" b="1" dirty="0"/>
          </a:p>
          <a:p>
            <a:pPr>
              <a:buFont typeface="Wingdings" pitchFamily="2" charset="2"/>
              <a:buChar char="q"/>
            </a:pPr>
            <a:r>
              <a:rPr lang="en-US" b="1" dirty="0"/>
              <a:t>Cofactors are either organic molecules, called </a:t>
            </a:r>
            <a:r>
              <a:rPr lang="en-US" b="1" dirty="0">
                <a:solidFill>
                  <a:srgbClr val="0070C0"/>
                </a:solidFill>
              </a:rPr>
              <a:t>coenzymes</a:t>
            </a:r>
            <a:r>
              <a:rPr lang="en-US" b="1" dirty="0"/>
              <a:t>, or inorganic elements (metal ions). </a:t>
            </a:r>
          </a:p>
          <a:p>
            <a:endParaRPr lang="en-US" b="1" dirty="0"/>
          </a:p>
          <a:p>
            <a:pPr>
              <a:buClr>
                <a:srgbClr val="FF0000"/>
              </a:buClr>
              <a:buFont typeface="Wingdings" pitchFamily="2" charset="2"/>
              <a:buChar char="q"/>
            </a:pPr>
            <a:r>
              <a:rPr lang="en-US" b="1" dirty="0"/>
              <a:t> For example, </a:t>
            </a:r>
            <a:r>
              <a:rPr lang="en-US" b="1" dirty="0" err="1">
                <a:solidFill>
                  <a:srgbClr val="FF0000"/>
                </a:solidFill>
              </a:rPr>
              <a:t>catalase</a:t>
            </a:r>
            <a:r>
              <a:rPr lang="en-US" b="1" dirty="0"/>
              <a:t>, an enzyme that breaks down  </a:t>
            </a:r>
            <a:r>
              <a:rPr lang="en-US" b="1" dirty="0">
                <a:solidFill>
                  <a:srgbClr val="FF0000"/>
                </a:solidFill>
              </a:rPr>
              <a:t>hydrogen peroxide</a:t>
            </a:r>
            <a:r>
              <a:rPr lang="en-US" b="1" dirty="0"/>
              <a:t>, requires iron as </a:t>
            </a:r>
            <a:r>
              <a:rPr lang="en-US" b="1" dirty="0">
                <a:solidFill>
                  <a:srgbClr val="0070C0"/>
                </a:solidFill>
              </a:rPr>
              <a:t>a metallic cofactor </a:t>
            </a:r>
            <a:r>
              <a:rPr lang="en-US" b="1" dirty="0"/>
              <a:t>. </a:t>
            </a:r>
            <a:br>
              <a:rPr lang="en-US" dirty="0"/>
            </a:br>
            <a:endParaRPr lang="en-US" dirty="0"/>
          </a:p>
        </p:txBody>
      </p:sp>
      <p:sp>
        <p:nvSpPr>
          <p:cNvPr id="5" name="Rectangle 4"/>
          <p:cNvSpPr/>
          <p:nvPr/>
        </p:nvSpPr>
        <p:spPr>
          <a:xfrm>
            <a:off x="304800" y="3683675"/>
            <a:ext cx="8610600" cy="2031325"/>
          </a:xfrm>
          <a:prstGeom prst="rect">
            <a:avLst/>
          </a:prstGeom>
        </p:spPr>
        <p:txBody>
          <a:bodyPr wrap="square">
            <a:spAutoFit/>
          </a:bodyPr>
          <a:lstStyle/>
          <a:p>
            <a:pPr algn="just">
              <a:buFont typeface="Wingdings" pitchFamily="2" charset="2"/>
              <a:buChar char="q"/>
            </a:pPr>
            <a:r>
              <a:rPr lang="en-US" b="1" dirty="0">
                <a:solidFill>
                  <a:srgbClr val="FF0000"/>
                </a:solidFill>
              </a:rPr>
              <a:t> </a:t>
            </a:r>
            <a:r>
              <a:rPr lang="en-US" b="1" dirty="0" err="1">
                <a:solidFill>
                  <a:srgbClr val="FF0000"/>
                </a:solidFill>
              </a:rPr>
              <a:t>Apoenzymes</a:t>
            </a:r>
            <a:r>
              <a:rPr lang="en-US" b="1" dirty="0"/>
              <a:t>: Specificity and the Active Site </a:t>
            </a:r>
            <a:r>
              <a:rPr lang="en-US" b="1" dirty="0" err="1">
                <a:solidFill>
                  <a:srgbClr val="FF0000"/>
                </a:solidFill>
              </a:rPr>
              <a:t>Apoenzymes</a:t>
            </a:r>
            <a:r>
              <a:rPr lang="en-US" b="1" dirty="0"/>
              <a:t> range in size from small polypeptides with about 100 amino acids and a molecular weight of 12,000 to large polypeptide conglomerates with thousands of amino acids and a molecular weight of over 1 million. </a:t>
            </a:r>
          </a:p>
          <a:p>
            <a:endParaRPr lang="en-US" dirty="0"/>
          </a:p>
          <a:p>
            <a:pPr>
              <a:buFont typeface="Wingdings" pitchFamily="2" charset="2"/>
              <a:buChar char="q"/>
            </a:pPr>
            <a:r>
              <a:rPr lang="en-US" b="1" dirty="0"/>
              <a:t>Like all proteins, an apoenzyme exhibits levels of molecular complexity called the primary, secondary, tertiary, and, in larger enzymes, quaternary organization (</a:t>
            </a:r>
            <a:r>
              <a:rPr lang="en-US" b="1" dirty="0" err="1"/>
              <a:t>fgure</a:t>
            </a:r>
            <a:r>
              <a:rPr lang="en-US" b="1" dirty="0"/>
              <a:t> 2.3). </a:t>
            </a:r>
          </a:p>
        </p:txBody>
      </p:sp>
      <p:sp>
        <p:nvSpPr>
          <p:cNvPr id="6" name="Freeform 2">
            <a:extLst>
              <a:ext uri="{FF2B5EF4-FFF2-40B4-BE49-F238E27FC236}">
                <a16:creationId xmlns:a16="http://schemas.microsoft.com/office/drawing/2014/main" id="{6D0B3DD4-50C0-44A2-A071-06858EF8BF32}"/>
              </a:ext>
            </a:extLst>
          </p:cNvPr>
          <p:cNvSpPr/>
          <p:nvPr/>
        </p:nvSpPr>
        <p:spPr>
          <a:xfrm>
            <a:off x="8138718"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7" name="Freeform 3">
            <a:extLst>
              <a:ext uri="{FF2B5EF4-FFF2-40B4-BE49-F238E27FC236}">
                <a16:creationId xmlns:a16="http://schemas.microsoft.com/office/drawing/2014/main" id="{F383C31E-EC0F-4E54-909A-63AE5D1C0A9A}"/>
              </a:ext>
            </a:extLst>
          </p:cNvPr>
          <p:cNvSpPr/>
          <p:nvPr/>
        </p:nvSpPr>
        <p:spPr>
          <a:xfrm>
            <a:off x="-9525" y="586192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838200"/>
            <a:ext cx="8305800" cy="4343400"/>
          </a:xfrm>
          <a:prstGeom prst="rect">
            <a:avLst/>
          </a:prstGeom>
          <a:noFill/>
          <a:ln w="9525">
            <a:noFill/>
            <a:miter lim="800000"/>
            <a:headEnd/>
            <a:tailEnd/>
          </a:ln>
          <a:effectLst/>
        </p:spPr>
      </p:pic>
      <p:sp>
        <p:nvSpPr>
          <p:cNvPr id="5" name="Rectangle 4"/>
          <p:cNvSpPr/>
          <p:nvPr/>
        </p:nvSpPr>
        <p:spPr>
          <a:xfrm>
            <a:off x="304800" y="5297269"/>
            <a:ext cx="8458200" cy="646331"/>
          </a:xfrm>
          <a:prstGeom prst="rect">
            <a:avLst/>
          </a:prstGeom>
        </p:spPr>
        <p:txBody>
          <a:bodyPr wrap="square">
            <a:spAutoFit/>
          </a:bodyPr>
          <a:lstStyle/>
          <a:p>
            <a:r>
              <a:rPr lang="en-US" b="1" dirty="0"/>
              <a:t>Figure 2.3 How the active site  and specificity of the </a:t>
            </a:r>
            <a:r>
              <a:rPr lang="en-US" b="1" dirty="0">
                <a:solidFill>
                  <a:srgbClr val="FF0000"/>
                </a:solidFill>
              </a:rPr>
              <a:t>apoenzyme</a:t>
            </a:r>
            <a:r>
              <a:rPr lang="en-US" b="1" dirty="0"/>
              <a:t>  arise.</a:t>
            </a:r>
            <a:r>
              <a:rPr lang="en-US" dirty="0"/>
              <a:t> </a:t>
            </a:r>
            <a:br>
              <a:rPr lang="en-US" dirty="0"/>
            </a:br>
            <a:endParaRPr lang="en-US" dirty="0"/>
          </a:p>
        </p:txBody>
      </p:sp>
      <p:sp>
        <p:nvSpPr>
          <p:cNvPr id="4" name="Freeform 2">
            <a:extLst>
              <a:ext uri="{FF2B5EF4-FFF2-40B4-BE49-F238E27FC236}">
                <a16:creationId xmlns:a16="http://schemas.microsoft.com/office/drawing/2014/main" id="{8B01B7C1-25EB-46A6-8B3D-F5D3DA6F1D85}"/>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734A4088-0DF6-441A-9BE4-01BA7C8E93B3}"/>
              </a:ext>
            </a:extLst>
          </p:cNvPr>
          <p:cNvSpPr/>
          <p:nvPr/>
        </p:nvSpPr>
        <p:spPr>
          <a:xfrm>
            <a:off x="0" y="5867400"/>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3"/>
            <a:stretch>
              <a:fillRect/>
            </a:stretch>
          </a:blipFill>
        </p:spPr>
        <p:txBody>
          <a:bodyPr/>
          <a:lstStyle/>
          <a:p>
            <a:endParaRPr lang="en-US" sz="9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2184</Words>
  <Application>Microsoft Office PowerPoint</Application>
  <PresentationFormat>On-screen Show (4:3)</PresentationFormat>
  <Paragraphs>171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Anton</vt:lpstr>
      <vt:lpstr>Arial</vt:lpstr>
      <vt:lpstr>Calibri</vt:lpstr>
      <vt:lpstr>TT Chocolates</vt:lpstr>
      <vt:lpstr>TT Chocolates Bold</vt:lpstr>
      <vt:lpstr>TT Chocolates Ultra-Bold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dc:creator>
  <cp:lastModifiedBy>saadmahdi saadmahdi</cp:lastModifiedBy>
  <cp:revision>4</cp:revision>
  <dcterms:created xsi:type="dcterms:W3CDTF">2006-08-16T00:00:00Z</dcterms:created>
  <dcterms:modified xsi:type="dcterms:W3CDTF">2024-03-20T14:42:25Z</dcterms:modified>
</cp:coreProperties>
</file>